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65" r:id="rId3"/>
    <p:sldId id="272" r:id="rId4"/>
    <p:sldId id="270" r:id="rId5"/>
    <p:sldId id="275" r:id="rId6"/>
    <p:sldId id="274" r:id="rId7"/>
    <p:sldId id="276" r:id="rId8"/>
    <p:sldId id="277" r:id="rId9"/>
    <p:sldId id="278" r:id="rId10"/>
    <p:sldId id="279" r:id="rId11"/>
    <p:sldId id="280" r:id="rId12"/>
    <p:sldId id="281"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68" d="100"/>
          <a:sy n="68" d="100"/>
        </p:scale>
        <p:origin x="5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37A2CA-2F10-4917-9E2D-3634449A6779}" type="datetimeFigureOut">
              <a:rPr lang="en-GB" smtClean="0"/>
              <a:t>11/03/2018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CD857-4D66-4E72-B907-E5A595863A2D}" type="slidenum">
              <a:rPr lang="en-GB" smtClean="0"/>
              <a:t>‹#›</a:t>
            </a:fld>
            <a:endParaRPr lang="en-GB"/>
          </a:p>
        </p:txBody>
      </p:sp>
    </p:spTree>
    <p:extLst>
      <p:ext uri="{BB962C8B-B14F-4D97-AF65-F5344CB8AC3E}">
        <p14:creationId xmlns:p14="http://schemas.microsoft.com/office/powerpoint/2010/main" val="285499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1CD857-4D66-4E72-B907-E5A595863A2D}" type="slidenum">
              <a:rPr lang="en-GB" smtClean="0"/>
              <a:t>8</a:t>
            </a:fld>
            <a:endParaRPr lang="en-GB"/>
          </a:p>
        </p:txBody>
      </p:sp>
    </p:spTree>
    <p:extLst>
      <p:ext uri="{BB962C8B-B14F-4D97-AF65-F5344CB8AC3E}">
        <p14:creationId xmlns:p14="http://schemas.microsoft.com/office/powerpoint/2010/main" val="214519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206A-B142-4188-8CF7-6A433BC0D4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DF923A1-1D27-4749-8A87-C0B677936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5EB7DFE-63C1-4ADF-BA0E-02F324075CAB}"/>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5" name="Footer Placeholder 4">
            <a:extLst>
              <a:ext uri="{FF2B5EF4-FFF2-40B4-BE49-F238E27FC236}">
                <a16:creationId xmlns:a16="http://schemas.microsoft.com/office/drawing/2014/main" id="{D0B26EB8-BCC6-4F3B-A3AC-D796AB4D8A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DABFE9-E09E-4350-820A-46C6F945822E}"/>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212085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C839-C28D-418C-993A-623E8D22DC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CBD554D-2E84-4E55-A11A-DE507D6E6E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3D805B-ABE2-41E8-B0AC-98984423FF5B}"/>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5" name="Footer Placeholder 4">
            <a:extLst>
              <a:ext uri="{FF2B5EF4-FFF2-40B4-BE49-F238E27FC236}">
                <a16:creationId xmlns:a16="http://schemas.microsoft.com/office/drawing/2014/main" id="{2293A1B9-5659-4C26-9401-99DAC585D0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F2847B-C072-4963-8BAB-D9DB0552CDF0}"/>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66993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BE93F-CFD7-41A8-83A8-3B1F7C5426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BEBFBEB-648D-40B3-A2A6-B695823C9E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B30307-6119-435C-BD65-AD05EECAD52D}"/>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5" name="Footer Placeholder 4">
            <a:extLst>
              <a:ext uri="{FF2B5EF4-FFF2-40B4-BE49-F238E27FC236}">
                <a16:creationId xmlns:a16="http://schemas.microsoft.com/office/drawing/2014/main" id="{88165FB4-A9E5-4AA9-9A5B-8DCAF0CE7A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5FEE9E-9839-4544-A533-866AC47D57E7}"/>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867983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255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488E-DBC1-41F8-A954-79BDDAB4DB0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0D1688-787F-4F4E-B668-B3244A026D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83E765-A2C0-4E33-8E1E-BAE23DD30E2F}"/>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5" name="Footer Placeholder 4">
            <a:extLst>
              <a:ext uri="{FF2B5EF4-FFF2-40B4-BE49-F238E27FC236}">
                <a16:creationId xmlns:a16="http://schemas.microsoft.com/office/drawing/2014/main" id="{ACB81600-858A-4030-893D-92C9DD70EA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56403D-539D-4D05-B7A4-FC9E02AB202B}"/>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303642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E3A0-E8C7-4005-A45C-3A0CF646B2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7657D7-46BA-454B-BBA8-DEE580C13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D9076C-4CF5-46FE-B3D2-0A1208A1AD71}"/>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5" name="Footer Placeholder 4">
            <a:extLst>
              <a:ext uri="{FF2B5EF4-FFF2-40B4-BE49-F238E27FC236}">
                <a16:creationId xmlns:a16="http://schemas.microsoft.com/office/drawing/2014/main" id="{45EE9D47-65E5-4573-9375-DC5B26BBB7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150884-42F3-41E9-AE46-CD1D6B8F120D}"/>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425026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B093-06B8-410D-AE1B-F79059F5C3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ECD8BF-FB5B-4C3F-ACDD-78B759D83B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9FC82B-B16B-4836-BC65-0C15FB706B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C6E6B9E-CB77-4427-A5E4-BE81846A8B23}"/>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6" name="Footer Placeholder 5">
            <a:extLst>
              <a:ext uri="{FF2B5EF4-FFF2-40B4-BE49-F238E27FC236}">
                <a16:creationId xmlns:a16="http://schemas.microsoft.com/office/drawing/2014/main" id="{AA195E3B-5FF8-4E89-9CFA-0D1C9DD8C6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5AD479-2923-4507-9A4C-D308CE580576}"/>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294154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D537-A023-41DA-B92F-9B9261CDDD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70C0B62-F798-4BE2-86BF-8AD770CF8C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13868A-BCAB-41C8-94D0-075A3EC993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990883-1CE9-406D-8C3B-E12673DDA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2CA9A1-A76C-42B7-A77E-D419242AC6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3CC25F-DC22-402C-935D-40F59CFE9C9C}"/>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8" name="Footer Placeholder 7">
            <a:extLst>
              <a:ext uri="{FF2B5EF4-FFF2-40B4-BE49-F238E27FC236}">
                <a16:creationId xmlns:a16="http://schemas.microsoft.com/office/drawing/2014/main" id="{D4E1F01F-4426-4B7A-B0AC-24EE2B673F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C6FEE7-0FF0-420B-8309-2AF556775693}"/>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25625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1143-4301-45B5-8471-F664C1A699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7C1183-1A70-4043-886D-C4A417D02408}"/>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4" name="Footer Placeholder 3">
            <a:extLst>
              <a:ext uri="{FF2B5EF4-FFF2-40B4-BE49-F238E27FC236}">
                <a16:creationId xmlns:a16="http://schemas.microsoft.com/office/drawing/2014/main" id="{7C63087F-7529-4CB3-B200-883A2E3CF7C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514A7FE-25F2-450C-AF37-B34552714DCE}"/>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153372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FD33F5-AA62-4D1F-8002-26F77F61B003}"/>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3" name="Footer Placeholder 2">
            <a:extLst>
              <a:ext uri="{FF2B5EF4-FFF2-40B4-BE49-F238E27FC236}">
                <a16:creationId xmlns:a16="http://schemas.microsoft.com/office/drawing/2014/main" id="{4C85C6A7-CCB8-4577-8766-3C0E6EEC889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3E7375B-27C2-445F-BCA2-2D506CA83024}"/>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418987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D0BA-2C54-4CF6-A7CC-7C99C83AC5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213382-C91D-413F-AADE-8F7E9DA009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19DC017-0DB9-45DF-AD4C-2522C6650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E80108-F6EA-4DE8-A057-D3E0BDA4D99C}"/>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6" name="Footer Placeholder 5">
            <a:extLst>
              <a:ext uri="{FF2B5EF4-FFF2-40B4-BE49-F238E27FC236}">
                <a16:creationId xmlns:a16="http://schemas.microsoft.com/office/drawing/2014/main" id="{C98786FE-7AB5-4AAB-B0B0-987AF5C82F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E8FF7D-4C25-49D5-BCFF-8C4D0C22BC82}"/>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065060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3CB1-93AD-48C0-BE8D-CFF381613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0E6F50C-15FA-41CD-A843-31BCE40D3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97B04DE-1603-4664-9593-8A98D7588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B05C5E-EAA3-45F0-8D76-AA18EC5A30D9}"/>
              </a:ext>
            </a:extLst>
          </p:cNvPr>
          <p:cNvSpPr>
            <a:spLocks noGrp="1"/>
          </p:cNvSpPr>
          <p:nvPr>
            <p:ph type="dt" sz="half" idx="10"/>
          </p:nvPr>
        </p:nvSpPr>
        <p:spPr/>
        <p:txBody>
          <a:bodyPr/>
          <a:lstStyle/>
          <a:p>
            <a:fld id="{B22CE683-118B-4FF5-99A4-A2311CA23DDA}" type="datetimeFigureOut">
              <a:rPr lang="en-GB" smtClean="0"/>
              <a:t>11/03/2018</a:t>
            </a:fld>
            <a:endParaRPr lang="en-GB"/>
          </a:p>
        </p:txBody>
      </p:sp>
      <p:sp>
        <p:nvSpPr>
          <p:cNvPr id="6" name="Footer Placeholder 5">
            <a:extLst>
              <a:ext uri="{FF2B5EF4-FFF2-40B4-BE49-F238E27FC236}">
                <a16:creationId xmlns:a16="http://schemas.microsoft.com/office/drawing/2014/main" id="{2C33A725-D982-415F-96F2-0684986CE1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E28FE5-D953-43DF-8326-9D80C94A68B1}"/>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1507294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03DF1E-906D-458B-9348-9AA391B3E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D11770-2CC8-42DA-817D-9A5CDF88C1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A02CF6-D0BB-42BF-90B1-2150691C0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CE683-118B-4FF5-99A4-A2311CA23DDA}" type="datetimeFigureOut">
              <a:rPr lang="en-GB" smtClean="0"/>
              <a:t>11/03/2018</a:t>
            </a:fld>
            <a:endParaRPr lang="en-GB"/>
          </a:p>
        </p:txBody>
      </p:sp>
      <p:sp>
        <p:nvSpPr>
          <p:cNvPr id="5" name="Footer Placeholder 4">
            <a:extLst>
              <a:ext uri="{FF2B5EF4-FFF2-40B4-BE49-F238E27FC236}">
                <a16:creationId xmlns:a16="http://schemas.microsoft.com/office/drawing/2014/main" id="{DA157670-33FB-4D01-AA14-D8D16BF92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CC4C72C-BED0-4790-A539-3BAE593525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034AC-D6E7-401B-B0E3-78EDC2E977EB}" type="slidenum">
              <a:rPr lang="en-GB" smtClean="0"/>
              <a:t>‹#›</a:t>
            </a:fld>
            <a:endParaRPr lang="en-GB"/>
          </a:p>
        </p:txBody>
      </p:sp>
    </p:spTree>
    <p:extLst>
      <p:ext uri="{BB962C8B-B14F-4D97-AF65-F5344CB8AC3E}">
        <p14:creationId xmlns:p14="http://schemas.microsoft.com/office/powerpoint/2010/main" val="2832715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png"/><Relationship Id="rId14" Type="http://schemas.openxmlformats.org/officeDocument/2006/relationships/image" Target="../media/image16.jp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g"/><Relationship Id="rId7" Type="http://schemas.openxmlformats.org/officeDocument/2006/relationships/image" Target="../media/image16.jpg"/><Relationship Id="rId12" Type="http://schemas.openxmlformats.org/officeDocument/2006/relationships/image" Target="../media/image26.png"/><Relationship Id="rId2" Type="http://schemas.openxmlformats.org/officeDocument/2006/relationships/image" Target="../media/image17.jpg"/><Relationship Id="rId1" Type="http://schemas.openxmlformats.org/officeDocument/2006/relationships/slideLayout" Target="../slideLayouts/slideLayout12.xml"/><Relationship Id="rId6" Type="http://schemas.openxmlformats.org/officeDocument/2006/relationships/image" Target="../media/image21.jp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14600"/>
            <a:ext cx="9144000" cy="2387600"/>
          </a:xfrm>
        </p:spPr>
        <p:txBody>
          <a:bodyPr>
            <a:normAutofit fontScale="90000"/>
          </a:bodyPr>
          <a:lstStyle/>
          <a:p>
            <a:r>
              <a:rPr lang="en-GB" sz="8000" b="1" dirty="0"/>
              <a:t>Early Career Investigator</a:t>
            </a:r>
            <a:br>
              <a:rPr lang="en-GB" sz="8000" b="1" dirty="0"/>
            </a:br>
            <a:r>
              <a:rPr lang="en-GB" sz="8000" b="1" dirty="0"/>
              <a:t>Data Blitz</a:t>
            </a:r>
            <a:endParaRPr lang="en-GB" sz="8000" dirty="0"/>
          </a:p>
        </p:txBody>
      </p:sp>
      <p:pic>
        <p:nvPicPr>
          <p:cNvPr id="4" name="Picture 3">
            <a:extLst>
              <a:ext uri="{FF2B5EF4-FFF2-40B4-BE49-F238E27FC236}">
                <a16:creationId xmlns:a16="http://schemas.microsoft.com/office/drawing/2014/main" id="{A8B739DD-4087-4A34-8627-9F9EB8749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49" y="192602"/>
            <a:ext cx="5019761" cy="1260000"/>
          </a:xfrm>
          <a:prstGeom prst="rect">
            <a:avLst/>
          </a:prstGeom>
        </p:spPr>
      </p:pic>
      <p:pic>
        <p:nvPicPr>
          <p:cNvPr id="6" name="Picture 5">
            <a:extLst>
              <a:ext uri="{FF2B5EF4-FFF2-40B4-BE49-F238E27FC236}">
                <a16:creationId xmlns:a16="http://schemas.microsoft.com/office/drawing/2014/main" id="{A18C206E-D50C-40E1-9F0E-97AB6E13E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1" y="192602"/>
            <a:ext cx="4985867" cy="1260000"/>
          </a:xfrm>
          <a:prstGeom prst="rect">
            <a:avLst/>
          </a:prstGeom>
        </p:spPr>
      </p:pic>
    </p:spTree>
    <p:extLst>
      <p:ext uri="{BB962C8B-B14F-4D97-AF65-F5344CB8AC3E}">
        <p14:creationId xmlns:p14="http://schemas.microsoft.com/office/powerpoint/2010/main" val="489878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000" y="2520000"/>
            <a:ext cx="10753200" cy="3392906"/>
          </a:xfrm>
        </p:spPr>
        <p:txBody>
          <a:bodyPr anchor="ctr">
            <a:normAutofit/>
          </a:bodyPr>
          <a:lstStyle/>
          <a:p>
            <a:r>
              <a:rPr lang="en-GB" dirty="0"/>
              <a:t>James Hockley</a:t>
            </a:r>
            <a:br>
              <a:rPr lang="en-GB" dirty="0"/>
            </a:br>
            <a:br>
              <a:rPr lang="en-GB" sz="4000" dirty="0"/>
            </a:br>
            <a:r>
              <a:rPr lang="en-GB" sz="4000" dirty="0"/>
              <a:t>Molecular Profiling Of Colonic Sensory Neurons By In Vivo Retrograde Labelling And Single-Cell RNA Sequencing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088"/>
          <a:stretch/>
        </p:blipFill>
        <p:spPr>
          <a:xfrm>
            <a:off x="9169200" y="720000"/>
            <a:ext cx="2301898" cy="2880000"/>
          </a:xfrm>
          <a:prstGeom prst="rect">
            <a:avLst/>
          </a:prstGeom>
        </p:spPr>
      </p:pic>
      <p:sp>
        <p:nvSpPr>
          <p:cNvPr id="5" name="TextBox 4">
            <a:extLst>
              <a:ext uri="{FF2B5EF4-FFF2-40B4-BE49-F238E27FC236}">
                <a16:creationId xmlns:a16="http://schemas.microsoft.com/office/drawing/2014/main" id="{E97F4529-957F-4BC6-8E2A-01A527AD2E4E}"/>
              </a:ext>
            </a:extLst>
          </p:cNvPr>
          <p:cNvSpPr txBox="1"/>
          <p:nvPr/>
        </p:nvSpPr>
        <p:spPr>
          <a:xfrm>
            <a:off x="720000" y="720000"/>
            <a:ext cx="1792650" cy="540000"/>
          </a:xfrm>
          <a:prstGeom prst="rect">
            <a:avLst/>
          </a:prstGeom>
          <a:noFill/>
        </p:spPr>
        <p:txBody>
          <a:bodyPr wrap="square" rtlCol="0">
            <a:spAutoFit/>
          </a:bodyPr>
          <a:lstStyle/>
          <a:p>
            <a:r>
              <a:rPr lang="en-GB" sz="2800" dirty="0"/>
              <a:t>Poster #14</a:t>
            </a:r>
          </a:p>
        </p:txBody>
      </p:sp>
    </p:spTree>
    <p:extLst>
      <p:ext uri="{BB962C8B-B14F-4D97-AF65-F5344CB8AC3E}">
        <p14:creationId xmlns:p14="http://schemas.microsoft.com/office/powerpoint/2010/main" val="397723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26" name="Picture 2" descr="tick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745" y="-1107349"/>
            <a:ext cx="9144512" cy="121883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3745" y="6091182"/>
            <a:ext cx="3685111" cy="830997"/>
          </a:xfrm>
          <a:prstGeom prst="rect">
            <a:avLst/>
          </a:prstGeom>
          <a:noFill/>
        </p:spPr>
        <p:txBody>
          <a:bodyPr wrap="none" rtlCol="0">
            <a:spAutoFit/>
          </a:bodyPr>
          <a:lstStyle/>
          <a:p>
            <a:r>
              <a:rPr lang="en-US" sz="1600" i="1" dirty="0">
                <a:solidFill>
                  <a:schemeClr val="bg1"/>
                </a:solidFill>
                <a:latin typeface="Arial" charset="0"/>
                <a:ea typeface="Arial" charset="0"/>
                <a:cs typeface="Arial" charset="0"/>
              </a:rPr>
              <a:t>Stickman - The Vicissitudes of Crohn's</a:t>
            </a:r>
          </a:p>
          <a:p>
            <a:r>
              <a:rPr lang="en-US" sz="1600" i="1" dirty="0">
                <a:solidFill>
                  <a:schemeClr val="bg1"/>
                </a:solidFill>
                <a:latin typeface="Arial" charset="0"/>
                <a:ea typeface="Arial" charset="0"/>
                <a:cs typeface="Arial" charset="0"/>
              </a:rPr>
              <a:t>Spooky </a:t>
            </a:r>
            <a:r>
              <a:rPr lang="en-US" sz="1600" i="1" dirty="0" err="1">
                <a:solidFill>
                  <a:schemeClr val="bg1"/>
                </a:solidFill>
                <a:latin typeface="Arial" charset="0"/>
                <a:ea typeface="Arial" charset="0"/>
                <a:cs typeface="Arial" charset="0"/>
              </a:rPr>
              <a:t>Pooka</a:t>
            </a:r>
            <a:endParaRPr lang="en-GB" sz="1600" i="1" dirty="0">
              <a:solidFill>
                <a:schemeClr val="bg1"/>
              </a:solidFill>
              <a:latin typeface="Arial" charset="0"/>
              <a:ea typeface="Arial" charset="0"/>
              <a:cs typeface="Arial" charset="0"/>
            </a:endParaRPr>
          </a:p>
          <a:p>
            <a:endParaRPr lang="en-GB" sz="1600" i="1" dirty="0">
              <a:solidFill>
                <a:schemeClr val="bg1"/>
              </a:solidFill>
              <a:latin typeface="Arial" charset="0"/>
              <a:ea typeface="Arial" charset="0"/>
              <a:cs typeface="Arial" charset="0"/>
            </a:endParaRPr>
          </a:p>
        </p:txBody>
      </p:sp>
      <p:sp>
        <p:nvSpPr>
          <p:cNvPr id="7" name="TextBox 6"/>
          <p:cNvSpPr txBox="1"/>
          <p:nvPr/>
        </p:nvSpPr>
        <p:spPr>
          <a:xfrm>
            <a:off x="5125173" y="64179"/>
            <a:ext cx="6942266" cy="1754326"/>
          </a:xfrm>
          <a:prstGeom prst="rect">
            <a:avLst/>
          </a:prstGeom>
          <a:noFill/>
        </p:spPr>
        <p:txBody>
          <a:bodyPr wrap="square" rtlCol="0">
            <a:spAutoFit/>
          </a:bodyPr>
          <a:lstStyle/>
          <a:p>
            <a:pPr algn="r"/>
            <a:r>
              <a:rPr lang="en-GB" dirty="0">
                <a:solidFill>
                  <a:schemeClr val="bg1"/>
                </a:solidFill>
                <a:latin typeface="Arial" charset="0"/>
                <a:ea typeface="Arial" charset="0"/>
                <a:cs typeface="Arial" charset="0"/>
              </a:rPr>
              <a:t>Poster #14</a:t>
            </a:r>
          </a:p>
          <a:p>
            <a:pPr algn="r"/>
            <a:r>
              <a:rPr lang="en-GB" i="1" dirty="0">
                <a:solidFill>
                  <a:schemeClr val="bg1"/>
                </a:solidFill>
                <a:latin typeface="Arial" charset="0"/>
                <a:ea typeface="Arial" charset="0"/>
                <a:cs typeface="Arial" charset="0"/>
              </a:rPr>
              <a:t>Molecular Profiling Of Colonic Sensory Neurons</a:t>
            </a:r>
          </a:p>
          <a:p>
            <a:pPr algn="r"/>
            <a:r>
              <a:rPr lang="en-GB" i="1" dirty="0">
                <a:solidFill>
                  <a:schemeClr val="bg1"/>
                </a:solidFill>
                <a:latin typeface="Arial" charset="0"/>
                <a:ea typeface="Arial" charset="0"/>
                <a:cs typeface="Arial" charset="0"/>
              </a:rPr>
              <a:t>By In Vivo Retrograde Labelling And</a:t>
            </a:r>
          </a:p>
          <a:p>
            <a:pPr algn="r"/>
            <a:r>
              <a:rPr lang="en-GB" i="1" dirty="0">
                <a:solidFill>
                  <a:schemeClr val="bg1"/>
                </a:solidFill>
                <a:latin typeface="Arial" charset="0"/>
                <a:ea typeface="Arial" charset="0"/>
                <a:cs typeface="Arial" charset="0"/>
              </a:rPr>
              <a:t>Single-Cell RNA Sequencing </a:t>
            </a:r>
          </a:p>
          <a:p>
            <a:pPr algn="r"/>
            <a:r>
              <a:rPr lang="en-GB" dirty="0">
                <a:solidFill>
                  <a:schemeClr val="bg1"/>
                </a:solidFill>
                <a:latin typeface="Arial" charset="0"/>
                <a:ea typeface="Arial" charset="0"/>
                <a:cs typeface="Arial" charset="0"/>
              </a:rPr>
              <a:t>James Hockley</a:t>
            </a:r>
          </a:p>
          <a:p>
            <a:pPr algn="r"/>
            <a:r>
              <a:rPr lang="en-GB" dirty="0">
                <a:solidFill>
                  <a:schemeClr val="bg1"/>
                </a:solidFill>
                <a:latin typeface="Arial" charset="0"/>
                <a:ea typeface="Arial" charset="0"/>
                <a:cs typeface="Arial" charset="0"/>
              </a:rPr>
              <a:t>Department of Pharmacology</a:t>
            </a:r>
          </a:p>
        </p:txBody>
      </p:sp>
    </p:spTree>
    <p:extLst>
      <p:ext uri="{BB962C8B-B14F-4D97-AF65-F5344CB8AC3E}">
        <p14:creationId xmlns:p14="http://schemas.microsoft.com/office/powerpoint/2010/main" val="1347903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p:cNvSpPr/>
          <p:nvPr/>
        </p:nvSpPr>
        <p:spPr>
          <a:xfrm>
            <a:off x="7602192" y="2594837"/>
            <a:ext cx="2110984" cy="893532"/>
          </a:xfrm>
          <a:prstGeom prst="ellipse">
            <a:avLst/>
          </a:prstGeom>
          <a:gradFill flip="none" rotWithShape="1">
            <a:gsLst>
              <a:gs pos="0">
                <a:srgbClr val="C00000"/>
              </a:gs>
              <a:gs pos="51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9"/>
          </a:p>
        </p:txBody>
      </p:sp>
      <p:sp>
        <p:nvSpPr>
          <p:cNvPr id="83" name="Left-Right Arrow 82"/>
          <p:cNvSpPr/>
          <p:nvPr/>
        </p:nvSpPr>
        <p:spPr>
          <a:xfrm>
            <a:off x="7781843" y="2000101"/>
            <a:ext cx="1781612" cy="579765"/>
          </a:xfrm>
          <a:prstGeom prst="leftRightArrow">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9"/>
          </a:p>
        </p:txBody>
      </p:sp>
      <p:pic>
        <p:nvPicPr>
          <p:cNvPr id="63" name="Picture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703401" y="851092"/>
            <a:ext cx="6059577" cy="4545655"/>
          </a:xfrm>
          <a:prstGeom prst="rect">
            <a:avLst/>
          </a:prstGeom>
        </p:spPr>
      </p:pic>
      <p:sp>
        <p:nvSpPr>
          <p:cNvPr id="59" name="TextBox 58"/>
          <p:cNvSpPr txBox="1"/>
          <p:nvPr/>
        </p:nvSpPr>
        <p:spPr>
          <a:xfrm>
            <a:off x="6354445" y="1645500"/>
            <a:ext cx="764953" cy="389658"/>
          </a:xfrm>
          <a:prstGeom prst="rect">
            <a:avLst/>
          </a:prstGeom>
          <a:noFill/>
        </p:spPr>
        <p:txBody>
          <a:bodyPr wrap="none" rtlCol="0">
            <a:spAutoFit/>
          </a:bodyPr>
          <a:lstStyle/>
          <a:p>
            <a:r>
              <a:rPr lang="en-GB" sz="1932" dirty="0"/>
              <a:t>Colon</a:t>
            </a:r>
          </a:p>
        </p:txBody>
      </p:sp>
      <p:sp>
        <p:nvSpPr>
          <p:cNvPr id="60" name="TextBox 59"/>
          <p:cNvSpPr txBox="1"/>
          <p:nvPr/>
        </p:nvSpPr>
        <p:spPr>
          <a:xfrm>
            <a:off x="4207373" y="1672431"/>
            <a:ext cx="1299084" cy="683825"/>
          </a:xfrm>
          <a:prstGeom prst="rect">
            <a:avLst/>
          </a:prstGeom>
          <a:noFill/>
        </p:spPr>
        <p:txBody>
          <a:bodyPr wrap="none" rtlCol="0">
            <a:spAutoFit/>
          </a:bodyPr>
          <a:lstStyle/>
          <a:p>
            <a:r>
              <a:rPr lang="en-GB" sz="1932"/>
              <a:t>Dorsal root</a:t>
            </a:r>
          </a:p>
          <a:p>
            <a:r>
              <a:rPr lang="en-GB" sz="1932" dirty="0"/>
              <a:t>ganglia</a:t>
            </a:r>
          </a:p>
        </p:txBody>
      </p:sp>
      <p:sp>
        <p:nvSpPr>
          <p:cNvPr id="61" name="TextBox 60"/>
          <p:cNvSpPr txBox="1"/>
          <p:nvPr/>
        </p:nvSpPr>
        <p:spPr>
          <a:xfrm>
            <a:off x="1756906" y="4061953"/>
            <a:ext cx="1317975" cy="386511"/>
          </a:xfrm>
          <a:prstGeom prst="rect">
            <a:avLst/>
          </a:prstGeom>
          <a:noFill/>
        </p:spPr>
        <p:txBody>
          <a:bodyPr wrap="none" rtlCol="0">
            <a:spAutoFit/>
          </a:bodyPr>
          <a:lstStyle/>
          <a:p>
            <a:r>
              <a:rPr lang="en-GB" sz="1932" dirty="0"/>
              <a:t>Spinal Cord</a:t>
            </a:r>
          </a:p>
        </p:txBody>
      </p:sp>
      <p:sp>
        <p:nvSpPr>
          <p:cNvPr id="62" name="TextBox 61"/>
          <p:cNvSpPr txBox="1"/>
          <p:nvPr/>
        </p:nvSpPr>
        <p:spPr>
          <a:xfrm>
            <a:off x="1698685" y="957276"/>
            <a:ext cx="1371209" cy="387350"/>
          </a:xfrm>
          <a:prstGeom prst="rect">
            <a:avLst/>
          </a:prstGeom>
          <a:noFill/>
        </p:spPr>
        <p:txBody>
          <a:bodyPr wrap="none" rtlCol="0">
            <a:spAutoFit/>
          </a:bodyPr>
          <a:lstStyle/>
          <a:p>
            <a:r>
              <a:rPr lang="en-GB" sz="1917" dirty="0"/>
              <a:t>To the brain</a:t>
            </a:r>
          </a:p>
        </p:txBody>
      </p:sp>
      <p:sp>
        <p:nvSpPr>
          <p:cNvPr id="64" name="TextBox 63"/>
          <p:cNvSpPr txBox="1"/>
          <p:nvPr/>
        </p:nvSpPr>
        <p:spPr>
          <a:xfrm>
            <a:off x="7781854" y="2074957"/>
            <a:ext cx="1803280" cy="1516308"/>
          </a:xfrm>
          <a:prstGeom prst="rect">
            <a:avLst/>
          </a:prstGeom>
          <a:noFill/>
        </p:spPr>
        <p:txBody>
          <a:bodyPr wrap="none" rtlCol="0">
            <a:spAutoFit/>
          </a:bodyPr>
          <a:lstStyle/>
          <a:p>
            <a:pPr algn="ctr"/>
            <a:r>
              <a:rPr lang="en-GB" sz="2318" dirty="0"/>
              <a:t>Distension</a:t>
            </a:r>
          </a:p>
          <a:p>
            <a:pPr algn="ctr"/>
            <a:endParaRPr lang="en-GB" sz="2318" dirty="0"/>
          </a:p>
          <a:p>
            <a:pPr algn="ctr"/>
            <a:r>
              <a:rPr lang="en-GB" sz="2318" dirty="0"/>
              <a:t>Inflammation</a:t>
            </a:r>
          </a:p>
          <a:p>
            <a:pPr algn="ctr"/>
            <a:endParaRPr lang="en-GB" sz="2318" dirty="0"/>
          </a:p>
        </p:txBody>
      </p:sp>
      <p:pic>
        <p:nvPicPr>
          <p:cNvPr id="70" name="Picture 31"/>
          <p:cNvPicPr>
            <a:picLocks noChangeAspect="1"/>
          </p:cNvPicPr>
          <p:nvPr/>
        </p:nvPicPr>
        <p:blipFill rotWithShape="1">
          <a:blip r:embed="rId3">
            <a:extLst>
              <a:ext uri="{28A0092B-C50C-407E-A947-70E740481C1C}">
                <a14:useLocalDpi xmlns:a14="http://schemas.microsoft.com/office/drawing/2010/main" val="0"/>
              </a:ext>
            </a:extLst>
          </a:blip>
          <a:srcRect t="49040" r="68250" b="12329"/>
          <a:stretch/>
        </p:blipFill>
        <p:spPr bwMode="auto">
          <a:xfrm>
            <a:off x="5250276" y="3801863"/>
            <a:ext cx="1453196" cy="141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r="27488" b="9848"/>
          <a:stretch/>
        </p:blipFill>
        <p:spPr>
          <a:xfrm>
            <a:off x="6568730" y="5345332"/>
            <a:ext cx="1797004" cy="1437812"/>
          </a:xfrm>
          <a:prstGeom prst="rect">
            <a:avLst/>
          </a:prstGeom>
        </p:spPr>
      </p:pic>
      <p:sp>
        <p:nvSpPr>
          <p:cNvPr id="79" name="Right Arrow 78"/>
          <p:cNvSpPr/>
          <p:nvPr/>
        </p:nvSpPr>
        <p:spPr>
          <a:xfrm rot="3718827">
            <a:off x="5285827" y="3118293"/>
            <a:ext cx="471342" cy="64707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9"/>
          </a:p>
        </p:txBody>
      </p:sp>
      <p:sp>
        <p:nvSpPr>
          <p:cNvPr id="80" name="Right Arrow 79"/>
          <p:cNvSpPr/>
          <p:nvPr/>
        </p:nvSpPr>
        <p:spPr>
          <a:xfrm rot="3718827">
            <a:off x="6803861" y="5073211"/>
            <a:ext cx="471342" cy="64707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9"/>
          </a:p>
        </p:txBody>
      </p:sp>
      <p:sp>
        <p:nvSpPr>
          <p:cNvPr id="82" name="TextBox 81"/>
          <p:cNvSpPr txBox="1"/>
          <p:nvPr/>
        </p:nvSpPr>
        <p:spPr>
          <a:xfrm>
            <a:off x="8411027" y="5637070"/>
            <a:ext cx="2366161" cy="895245"/>
          </a:xfrm>
          <a:prstGeom prst="rect">
            <a:avLst/>
          </a:prstGeom>
          <a:noFill/>
        </p:spPr>
        <p:txBody>
          <a:bodyPr wrap="square" rtlCol="0">
            <a:spAutoFit/>
          </a:bodyPr>
          <a:lstStyle/>
          <a:p>
            <a:r>
              <a:rPr lang="en-GB" sz="1739" dirty="0"/>
              <a:t>Molecular fingerprint of individual colonic </a:t>
            </a:r>
            <a:r>
              <a:rPr lang="en-GB" sz="1739"/>
              <a:t>sensory neurones</a:t>
            </a:r>
            <a:endParaRPr lang="en-GB" sz="1739" dirty="0"/>
          </a:p>
        </p:txBody>
      </p:sp>
      <p:sp>
        <p:nvSpPr>
          <p:cNvPr id="16" name="TextBox 15"/>
          <p:cNvSpPr txBox="1"/>
          <p:nvPr/>
        </p:nvSpPr>
        <p:spPr>
          <a:xfrm>
            <a:off x="5125173" y="64179"/>
            <a:ext cx="6942266" cy="1754326"/>
          </a:xfrm>
          <a:prstGeom prst="rect">
            <a:avLst/>
          </a:prstGeom>
          <a:noFill/>
        </p:spPr>
        <p:txBody>
          <a:bodyPr wrap="square" rtlCol="0">
            <a:spAutoFit/>
          </a:bodyPr>
          <a:lstStyle/>
          <a:p>
            <a:pPr algn="r"/>
            <a:r>
              <a:rPr lang="en-GB" dirty="0">
                <a:latin typeface="Arial" charset="0"/>
                <a:ea typeface="Arial" charset="0"/>
                <a:cs typeface="Arial" charset="0"/>
              </a:rPr>
              <a:t>Poster #14</a:t>
            </a:r>
          </a:p>
          <a:p>
            <a:pPr algn="r"/>
            <a:r>
              <a:rPr lang="en-GB" i="1" dirty="0">
                <a:latin typeface="Arial" charset="0"/>
                <a:ea typeface="Arial" charset="0"/>
                <a:cs typeface="Arial" charset="0"/>
              </a:rPr>
              <a:t>Molecular Profiling Of Colonic Sensory Neurons</a:t>
            </a:r>
          </a:p>
          <a:p>
            <a:pPr algn="r"/>
            <a:r>
              <a:rPr lang="en-GB" i="1" dirty="0">
                <a:latin typeface="Arial" charset="0"/>
                <a:ea typeface="Arial" charset="0"/>
                <a:cs typeface="Arial" charset="0"/>
              </a:rPr>
              <a:t>By In Vivo Retrograde Labelling And</a:t>
            </a:r>
          </a:p>
          <a:p>
            <a:pPr algn="r"/>
            <a:r>
              <a:rPr lang="en-GB" i="1" dirty="0">
                <a:latin typeface="Arial" charset="0"/>
                <a:ea typeface="Arial" charset="0"/>
                <a:cs typeface="Arial" charset="0"/>
              </a:rPr>
              <a:t>Single-Cell RNA Sequencing </a:t>
            </a:r>
          </a:p>
          <a:p>
            <a:pPr algn="r"/>
            <a:r>
              <a:rPr lang="en-GB" dirty="0">
                <a:latin typeface="Arial" charset="0"/>
                <a:ea typeface="Arial" charset="0"/>
                <a:cs typeface="Arial" charset="0"/>
              </a:rPr>
              <a:t>James Hockley</a:t>
            </a:r>
          </a:p>
          <a:p>
            <a:pPr algn="r"/>
            <a:r>
              <a:rPr lang="en-GB" dirty="0">
                <a:latin typeface="Arial" charset="0"/>
                <a:ea typeface="Arial" charset="0"/>
                <a:cs typeface="Arial" charset="0"/>
              </a:rPr>
              <a:t>Department of Pharmacology</a:t>
            </a:r>
          </a:p>
        </p:txBody>
      </p:sp>
    </p:spTree>
    <p:extLst>
      <p:ext uri="{BB962C8B-B14F-4D97-AF65-F5344CB8AC3E}">
        <p14:creationId xmlns:p14="http://schemas.microsoft.com/office/powerpoint/2010/main" val="384100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p:spPr>
        <p:txBody>
          <a:bodyPr>
            <a:normAutofit/>
          </a:bodyPr>
          <a:lstStyle/>
          <a:p>
            <a:r>
              <a:rPr lang="en-GB" sz="8000" b="1" dirty="0"/>
              <a:t>Thank you!</a:t>
            </a:r>
            <a:endParaRPr lang="en-GB" sz="8000" dirty="0"/>
          </a:p>
        </p:txBody>
      </p:sp>
      <p:pic>
        <p:nvPicPr>
          <p:cNvPr id="4" name="Picture 3">
            <a:extLst>
              <a:ext uri="{FF2B5EF4-FFF2-40B4-BE49-F238E27FC236}">
                <a16:creationId xmlns:a16="http://schemas.microsoft.com/office/drawing/2014/main" id="{ADD5685D-1E17-43B9-804E-12F4F33CB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49" y="192602"/>
            <a:ext cx="5019761" cy="1260000"/>
          </a:xfrm>
          <a:prstGeom prst="rect">
            <a:avLst/>
          </a:prstGeom>
        </p:spPr>
      </p:pic>
      <p:pic>
        <p:nvPicPr>
          <p:cNvPr id="5" name="Picture 4">
            <a:extLst>
              <a:ext uri="{FF2B5EF4-FFF2-40B4-BE49-F238E27FC236}">
                <a16:creationId xmlns:a16="http://schemas.microsoft.com/office/drawing/2014/main" id="{F01A8B3F-491A-42E3-AA22-21F98A243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1" y="192602"/>
            <a:ext cx="4985867" cy="1260000"/>
          </a:xfrm>
          <a:prstGeom prst="rect">
            <a:avLst/>
          </a:prstGeom>
        </p:spPr>
      </p:pic>
    </p:spTree>
    <p:extLst>
      <p:ext uri="{BB962C8B-B14F-4D97-AF65-F5344CB8AC3E}">
        <p14:creationId xmlns:p14="http://schemas.microsoft.com/office/powerpoint/2010/main" val="286227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20000"/>
            <a:ext cx="9144000" cy="3392906"/>
          </a:xfrm>
        </p:spPr>
        <p:txBody>
          <a:bodyPr anchor="ctr">
            <a:normAutofit/>
          </a:bodyPr>
          <a:lstStyle/>
          <a:p>
            <a:r>
              <a:rPr lang="en-GB" dirty="0"/>
              <a:t>[NAME]</a:t>
            </a:r>
            <a:br>
              <a:rPr lang="en-GB" sz="4000" dirty="0"/>
            </a:br>
            <a:br>
              <a:rPr lang="en-GB" sz="4000" dirty="0"/>
            </a:br>
            <a:r>
              <a:rPr lang="en-GB" sz="4000" dirty="0"/>
              <a:t>[poster title]</a:t>
            </a:r>
          </a:p>
        </p:txBody>
      </p:sp>
      <p:pic>
        <p:nvPicPr>
          <p:cNvPr id="6" name="Picture 5">
            <a:extLst>
              <a:ext uri="{FF2B5EF4-FFF2-40B4-BE49-F238E27FC236}">
                <a16:creationId xmlns:a16="http://schemas.microsoft.com/office/drawing/2014/main" id="{017A3A91-55A0-468D-8732-DAC10BE418B1}"/>
              </a:ext>
            </a:extLst>
          </p:cNvPr>
          <p:cNvPicPr>
            <a:picLocks noChangeAspect="1"/>
          </p:cNvPicPr>
          <p:nvPr/>
        </p:nvPicPr>
        <p:blipFill rotWithShape="1">
          <a:blip r:embed="rId2">
            <a:extLst>
              <a:ext uri="{28A0092B-C50C-407E-A947-70E740481C1C}">
                <a14:useLocalDpi xmlns:a14="http://schemas.microsoft.com/office/drawing/2010/main" val="0"/>
              </a:ext>
            </a:extLst>
          </a:blip>
          <a:srcRect l="10000" r="10000"/>
          <a:stretch/>
        </p:blipFill>
        <p:spPr>
          <a:xfrm>
            <a:off x="9169200" y="720000"/>
            <a:ext cx="2304000" cy="2880000"/>
          </a:xfrm>
          <a:prstGeom prst="rect">
            <a:avLst/>
          </a:prstGeom>
        </p:spPr>
      </p:pic>
      <p:sp>
        <p:nvSpPr>
          <p:cNvPr id="7" name="TextBox 6">
            <a:extLst>
              <a:ext uri="{FF2B5EF4-FFF2-40B4-BE49-F238E27FC236}">
                <a16:creationId xmlns:a16="http://schemas.microsoft.com/office/drawing/2014/main" id="{FF0696F8-D7E3-43C0-A734-38AFD98744B9}"/>
              </a:ext>
            </a:extLst>
          </p:cNvPr>
          <p:cNvSpPr txBox="1"/>
          <p:nvPr/>
        </p:nvSpPr>
        <p:spPr>
          <a:xfrm>
            <a:off x="5495924" y="219075"/>
            <a:ext cx="2209801" cy="1634490"/>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Replace with a picture of you!</a:t>
            </a:r>
          </a:p>
          <a:p>
            <a:pPr marL="285750" indent="-285750">
              <a:buFont typeface="Arial" panose="020B0604020202020204" pitchFamily="34" charset="0"/>
              <a:buChar char="•"/>
            </a:pPr>
            <a:r>
              <a:rPr lang="en-GB" dirty="0">
                <a:solidFill>
                  <a:sysClr val="windowText" lastClr="000000"/>
                </a:solidFill>
              </a:rPr>
              <a:t>Portrait layout</a:t>
            </a:r>
          </a:p>
          <a:p>
            <a:pPr marL="285750" indent="-285750">
              <a:buFont typeface="Arial" panose="020B0604020202020204" pitchFamily="34" charset="0"/>
              <a:buChar char="•"/>
            </a:pPr>
            <a:r>
              <a:rPr lang="en-GB" dirty="0">
                <a:solidFill>
                  <a:sysClr val="windowText" lastClr="000000"/>
                </a:solidFill>
              </a:rPr>
              <a:t>Cropped to 5:4 dimensions.</a:t>
            </a:r>
          </a:p>
        </p:txBody>
      </p:sp>
      <p:cxnSp>
        <p:nvCxnSpPr>
          <p:cNvPr id="9" name="Straight Arrow Connector 8">
            <a:extLst>
              <a:ext uri="{FF2B5EF4-FFF2-40B4-BE49-F238E27FC236}">
                <a16:creationId xmlns:a16="http://schemas.microsoft.com/office/drawing/2014/main" id="{9ABA2867-A89B-4EAC-A047-DAF33FAB5112}"/>
              </a:ext>
            </a:extLst>
          </p:cNvPr>
          <p:cNvCxnSpPr>
            <a:cxnSpLocks/>
          </p:cNvCxnSpPr>
          <p:nvPr/>
        </p:nvCxnSpPr>
        <p:spPr>
          <a:xfrm>
            <a:off x="7334250" y="1081088"/>
            <a:ext cx="1528763" cy="4286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6D792F-79F6-455B-80E3-F15C122FD8F9}"/>
              </a:ext>
            </a:extLst>
          </p:cNvPr>
          <p:cNvSpPr txBox="1"/>
          <p:nvPr/>
        </p:nvSpPr>
        <p:spPr>
          <a:xfrm>
            <a:off x="2822427" y="1466851"/>
            <a:ext cx="2209801" cy="1328023"/>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Replace with your name</a:t>
            </a:r>
          </a:p>
          <a:p>
            <a:pPr marL="285750" indent="-285750">
              <a:buFont typeface="Arial" panose="020B0604020202020204" pitchFamily="34" charset="0"/>
              <a:buChar char="•"/>
            </a:pPr>
            <a:r>
              <a:rPr lang="en-GB" dirty="0">
                <a:solidFill>
                  <a:sysClr val="windowText" lastClr="000000"/>
                </a:solidFill>
              </a:rPr>
              <a:t>No titles (Dr/Mr etc)</a:t>
            </a:r>
          </a:p>
        </p:txBody>
      </p:sp>
      <p:cxnSp>
        <p:nvCxnSpPr>
          <p:cNvPr id="12" name="Straight Arrow Connector 11">
            <a:extLst>
              <a:ext uri="{FF2B5EF4-FFF2-40B4-BE49-F238E27FC236}">
                <a16:creationId xmlns:a16="http://schemas.microsoft.com/office/drawing/2014/main" id="{CA56F6B4-16C8-47A7-A85D-EE94EB0584B1}"/>
              </a:ext>
            </a:extLst>
          </p:cNvPr>
          <p:cNvCxnSpPr>
            <a:cxnSpLocks/>
          </p:cNvCxnSpPr>
          <p:nvPr/>
        </p:nvCxnSpPr>
        <p:spPr>
          <a:xfrm>
            <a:off x="4176713" y="2647507"/>
            <a:ext cx="477637" cy="7957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B60DF4-0CD8-4EC9-9192-77A48473ECCD}"/>
              </a:ext>
            </a:extLst>
          </p:cNvPr>
          <p:cNvSpPr txBox="1"/>
          <p:nvPr/>
        </p:nvSpPr>
        <p:spPr>
          <a:xfrm>
            <a:off x="1966912" y="5076825"/>
            <a:ext cx="2209801" cy="715089"/>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Replace with your poster title</a:t>
            </a:r>
          </a:p>
        </p:txBody>
      </p:sp>
      <p:cxnSp>
        <p:nvCxnSpPr>
          <p:cNvPr id="15" name="Straight Arrow Connector 14">
            <a:extLst>
              <a:ext uri="{FF2B5EF4-FFF2-40B4-BE49-F238E27FC236}">
                <a16:creationId xmlns:a16="http://schemas.microsoft.com/office/drawing/2014/main" id="{E113C574-07A3-4845-BEE3-9DAC8E9184E1}"/>
              </a:ext>
            </a:extLst>
          </p:cNvPr>
          <p:cNvCxnSpPr>
            <a:cxnSpLocks/>
          </p:cNvCxnSpPr>
          <p:nvPr/>
        </p:nvCxnSpPr>
        <p:spPr>
          <a:xfrm flipV="1">
            <a:off x="3848986" y="4953001"/>
            <a:ext cx="770639" cy="6078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2FC998-C4D1-4543-9055-4E52ECE8D8DB}"/>
              </a:ext>
            </a:extLst>
          </p:cNvPr>
          <p:cNvSpPr txBox="1"/>
          <p:nvPr/>
        </p:nvSpPr>
        <p:spPr>
          <a:xfrm>
            <a:off x="720000" y="720000"/>
            <a:ext cx="1792650" cy="540000"/>
          </a:xfrm>
          <a:prstGeom prst="rect">
            <a:avLst/>
          </a:prstGeom>
          <a:noFill/>
        </p:spPr>
        <p:txBody>
          <a:bodyPr wrap="square" rtlCol="0">
            <a:spAutoFit/>
          </a:bodyPr>
          <a:lstStyle/>
          <a:p>
            <a:r>
              <a:rPr lang="en-GB" sz="2800" dirty="0"/>
              <a:t>Poster #XX</a:t>
            </a:r>
          </a:p>
        </p:txBody>
      </p:sp>
      <p:sp>
        <p:nvSpPr>
          <p:cNvPr id="18" name="TextBox 17">
            <a:extLst>
              <a:ext uri="{FF2B5EF4-FFF2-40B4-BE49-F238E27FC236}">
                <a16:creationId xmlns:a16="http://schemas.microsoft.com/office/drawing/2014/main" id="{E049742E-24B6-4371-B475-816349ED3E53}"/>
              </a:ext>
            </a:extLst>
          </p:cNvPr>
          <p:cNvSpPr txBox="1"/>
          <p:nvPr/>
        </p:nvSpPr>
        <p:spPr>
          <a:xfrm>
            <a:off x="145554" y="3183030"/>
            <a:ext cx="2209801" cy="1328023"/>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I’ll add your poster number here – I don’t expect you to find it </a:t>
            </a:r>
            <a:r>
              <a:rPr lang="en-GB" dirty="0">
                <a:solidFill>
                  <a:sysClr val="windowText" lastClr="000000"/>
                </a:solidFill>
                <a:sym typeface="Wingdings" panose="05000000000000000000" pitchFamily="2" charset="2"/>
              </a:rPr>
              <a:t></a:t>
            </a:r>
            <a:endParaRPr lang="en-GB" dirty="0">
              <a:solidFill>
                <a:sysClr val="windowText" lastClr="000000"/>
              </a:solidFill>
            </a:endParaRPr>
          </a:p>
        </p:txBody>
      </p:sp>
      <p:cxnSp>
        <p:nvCxnSpPr>
          <p:cNvPr id="19" name="Straight Arrow Connector 18">
            <a:extLst>
              <a:ext uri="{FF2B5EF4-FFF2-40B4-BE49-F238E27FC236}">
                <a16:creationId xmlns:a16="http://schemas.microsoft.com/office/drawing/2014/main" id="{E49D31F5-88F8-4937-820A-DB931A2E4E77}"/>
              </a:ext>
            </a:extLst>
          </p:cNvPr>
          <p:cNvCxnSpPr>
            <a:cxnSpLocks/>
          </p:cNvCxnSpPr>
          <p:nvPr/>
        </p:nvCxnSpPr>
        <p:spPr>
          <a:xfrm flipV="1">
            <a:off x="846437" y="1295400"/>
            <a:ext cx="985738" cy="18828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FA8523-B0BE-401B-A4E7-F5FCCCA6DD84}"/>
              </a:ext>
            </a:extLst>
          </p:cNvPr>
          <p:cNvSpPr txBox="1"/>
          <p:nvPr/>
        </p:nvSpPr>
        <p:spPr>
          <a:xfrm>
            <a:off x="8690288" y="4822829"/>
            <a:ext cx="3037424" cy="1634490"/>
          </a:xfrm>
          <a:prstGeom prst="roundRect">
            <a:avLst/>
          </a:prstGeom>
          <a:solidFill>
            <a:schemeClr val="accent6">
              <a:lumMod val="20000"/>
              <a:lumOff val="80000"/>
            </a:schemeClr>
          </a:solidFill>
          <a:ln>
            <a:solidFill>
              <a:schemeClr val="accent6">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You can use the title slide on the next page to add your information so you don’t have to individually delete all the helpful boxes!</a:t>
            </a:r>
          </a:p>
        </p:txBody>
      </p:sp>
    </p:spTree>
    <p:extLst>
      <p:ext uri="{BB962C8B-B14F-4D97-AF65-F5344CB8AC3E}">
        <p14:creationId xmlns:p14="http://schemas.microsoft.com/office/powerpoint/2010/main" val="2796412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20000"/>
            <a:ext cx="9144000" cy="3392906"/>
          </a:xfrm>
        </p:spPr>
        <p:txBody>
          <a:bodyPr anchor="ctr">
            <a:normAutofit/>
          </a:bodyPr>
          <a:lstStyle/>
          <a:p>
            <a:r>
              <a:rPr lang="en-GB" dirty="0"/>
              <a:t>[NAME]</a:t>
            </a:r>
            <a:br>
              <a:rPr lang="en-GB" sz="4000" dirty="0"/>
            </a:br>
            <a:br>
              <a:rPr lang="en-GB" sz="4000" dirty="0"/>
            </a:br>
            <a:r>
              <a:rPr lang="en-GB" sz="4000" dirty="0"/>
              <a:t>[poster title]</a:t>
            </a:r>
          </a:p>
        </p:txBody>
      </p:sp>
      <p:pic>
        <p:nvPicPr>
          <p:cNvPr id="6" name="Picture 5">
            <a:extLst>
              <a:ext uri="{FF2B5EF4-FFF2-40B4-BE49-F238E27FC236}">
                <a16:creationId xmlns:a16="http://schemas.microsoft.com/office/drawing/2014/main" id="{017A3A91-55A0-468D-8732-DAC10BE418B1}"/>
              </a:ext>
            </a:extLst>
          </p:cNvPr>
          <p:cNvPicPr>
            <a:picLocks noChangeAspect="1"/>
          </p:cNvPicPr>
          <p:nvPr/>
        </p:nvPicPr>
        <p:blipFill rotWithShape="1">
          <a:blip r:embed="rId2">
            <a:extLst>
              <a:ext uri="{28A0092B-C50C-407E-A947-70E740481C1C}">
                <a14:useLocalDpi xmlns:a14="http://schemas.microsoft.com/office/drawing/2010/main" val="0"/>
              </a:ext>
            </a:extLst>
          </a:blip>
          <a:srcRect l="10000" r="10000"/>
          <a:stretch/>
        </p:blipFill>
        <p:spPr>
          <a:xfrm>
            <a:off x="9169200" y="720000"/>
            <a:ext cx="2304000" cy="2880000"/>
          </a:xfrm>
          <a:prstGeom prst="rect">
            <a:avLst/>
          </a:prstGeom>
        </p:spPr>
      </p:pic>
      <p:sp>
        <p:nvSpPr>
          <p:cNvPr id="17" name="TextBox 16">
            <a:extLst>
              <a:ext uri="{FF2B5EF4-FFF2-40B4-BE49-F238E27FC236}">
                <a16:creationId xmlns:a16="http://schemas.microsoft.com/office/drawing/2014/main" id="{F82FC998-C4D1-4543-9055-4E52ECE8D8DB}"/>
              </a:ext>
            </a:extLst>
          </p:cNvPr>
          <p:cNvSpPr txBox="1"/>
          <p:nvPr/>
        </p:nvSpPr>
        <p:spPr>
          <a:xfrm>
            <a:off x="720000" y="720000"/>
            <a:ext cx="1792650" cy="540000"/>
          </a:xfrm>
          <a:prstGeom prst="rect">
            <a:avLst/>
          </a:prstGeom>
          <a:noFill/>
        </p:spPr>
        <p:txBody>
          <a:bodyPr wrap="square" rtlCol="0">
            <a:spAutoFit/>
          </a:bodyPr>
          <a:lstStyle/>
          <a:p>
            <a:r>
              <a:rPr lang="en-GB" sz="2800" dirty="0"/>
              <a:t>Poster #XX</a:t>
            </a:r>
          </a:p>
        </p:txBody>
      </p:sp>
    </p:spTree>
    <p:extLst>
      <p:ext uri="{BB962C8B-B14F-4D97-AF65-F5344CB8AC3E}">
        <p14:creationId xmlns:p14="http://schemas.microsoft.com/office/powerpoint/2010/main" val="1284692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94B03-295B-4FEC-83FF-80BE92C6051E}"/>
              </a:ext>
            </a:extLst>
          </p:cNvPr>
          <p:cNvSpPr txBox="1"/>
          <p:nvPr/>
        </p:nvSpPr>
        <p:spPr>
          <a:xfrm>
            <a:off x="787400" y="335846"/>
            <a:ext cx="10617200" cy="6463308"/>
          </a:xfrm>
          <a:prstGeom prst="rect">
            <a:avLst/>
          </a:prstGeom>
          <a:noFill/>
        </p:spPr>
        <p:txBody>
          <a:bodyPr wrap="square" rtlCol="0">
            <a:spAutoFit/>
          </a:bodyPr>
          <a:lstStyle/>
          <a:p>
            <a:r>
              <a:rPr lang="en-GB" b="1" dirty="0"/>
              <a:t>Replace this slide with whatever you’d like.</a:t>
            </a:r>
          </a:p>
          <a:p>
            <a:endParaRPr lang="en-GB" dirty="0"/>
          </a:p>
          <a:p>
            <a:r>
              <a:rPr lang="en-GB" dirty="0"/>
              <a:t>Remember that you only have 2 minutes and you’re advertising your awesome research not trying to explain the whole project. (Hopefully lots of people will come to your poster to find out the details.)</a:t>
            </a:r>
          </a:p>
          <a:p>
            <a:endParaRPr lang="en-GB" dirty="0"/>
          </a:p>
          <a:p>
            <a:r>
              <a:rPr lang="en-GB" dirty="0"/>
              <a:t>The audience is quite diverse but very interested in your work. Make sure to focus on the big picture and explain what’s interesting about your study, be as engaging as you can, and have fun!</a:t>
            </a:r>
            <a:endParaRPr lang="en-GB" dirty="0">
              <a:sym typeface="Wingdings" panose="05000000000000000000" pitchFamily="2" charset="2"/>
            </a:endParaRPr>
          </a:p>
          <a:p>
            <a:endParaRPr lang="en-GB" dirty="0"/>
          </a:p>
          <a:p>
            <a:r>
              <a:rPr lang="en-GB" dirty="0"/>
              <a:t>You may use standard power point animations and there are no constraints on fonts, background colour or content…except:</a:t>
            </a:r>
          </a:p>
          <a:p>
            <a:endParaRPr lang="en-GB" dirty="0"/>
          </a:p>
          <a:p>
            <a:pPr marL="285750" indent="-285750">
              <a:buFont typeface="Arial" panose="020B0604020202020204" pitchFamily="34" charset="0"/>
              <a:buChar char="•"/>
            </a:pPr>
            <a:r>
              <a:rPr lang="en-GB" dirty="0"/>
              <a:t>Do not change the background via the master slide as your slides will be incorporated into a complete slide deck and will therefore need to have this same white template for all slides.</a:t>
            </a:r>
          </a:p>
          <a:p>
            <a:pPr marL="285750" indent="-285750">
              <a:buFont typeface="Arial" panose="020B0604020202020204" pitchFamily="34" charset="0"/>
              <a:buChar char="•"/>
            </a:pPr>
            <a:r>
              <a:rPr lang="en-GB" dirty="0"/>
              <a:t>For the same reason please do not change the size and aspect ratio of the slides (16:9).</a:t>
            </a:r>
          </a:p>
          <a:p>
            <a:pPr marL="285750" indent="-285750">
              <a:buFont typeface="Arial" panose="020B0604020202020204" pitchFamily="34" charset="0"/>
              <a:buChar char="•"/>
            </a:pPr>
            <a:r>
              <a:rPr lang="en-GB" dirty="0"/>
              <a:t>You only get 2 slides. No more. Any additional slides will not be incorporated into the master deck.</a:t>
            </a:r>
          </a:p>
          <a:p>
            <a:endParaRPr lang="en-GB" dirty="0"/>
          </a:p>
          <a:p>
            <a:r>
              <a:rPr lang="en-GB" dirty="0"/>
              <a:t>If you embed videos or link to images you run the risk of them not rendering properly (this happened at the last data blitz – well done Nick for improvising at the last minute). If you want to risk it please give Kirstie </a:t>
            </a:r>
            <a:r>
              <a:rPr lang="en-GB" i="1" dirty="0"/>
              <a:t>as much time as possible</a:t>
            </a:r>
            <a:r>
              <a:rPr lang="en-GB" dirty="0"/>
              <a:t> (</a:t>
            </a:r>
            <a:r>
              <a:rPr lang="en-GB" dirty="0" err="1"/>
              <a:t>eg</a:t>
            </a:r>
            <a:r>
              <a:rPr lang="en-GB" dirty="0"/>
              <a:t> – before Monday morning) to check that the embedding works.</a:t>
            </a:r>
          </a:p>
          <a:p>
            <a:endParaRPr lang="en-GB" dirty="0"/>
          </a:p>
          <a:p>
            <a:r>
              <a:rPr lang="en-GB" dirty="0"/>
              <a:t>Kirstie will compile these slides on a windows machine and they will be shown on a windows laptop at the conference. If you have any doubts on whether your slides are compatible, please make sure to test them on a windows version of PPTX before you send them along.</a:t>
            </a:r>
          </a:p>
        </p:txBody>
      </p:sp>
    </p:spTree>
    <p:extLst>
      <p:ext uri="{BB962C8B-B14F-4D97-AF65-F5344CB8AC3E}">
        <p14:creationId xmlns:p14="http://schemas.microsoft.com/office/powerpoint/2010/main" val="271958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94B03-295B-4FEC-83FF-80BE92C6051E}"/>
              </a:ext>
            </a:extLst>
          </p:cNvPr>
          <p:cNvSpPr txBox="1"/>
          <p:nvPr/>
        </p:nvSpPr>
        <p:spPr>
          <a:xfrm>
            <a:off x="787400" y="335846"/>
            <a:ext cx="10617200" cy="6463308"/>
          </a:xfrm>
          <a:prstGeom prst="rect">
            <a:avLst/>
          </a:prstGeom>
          <a:noFill/>
        </p:spPr>
        <p:txBody>
          <a:bodyPr wrap="square" rtlCol="0">
            <a:spAutoFit/>
          </a:bodyPr>
          <a:lstStyle/>
          <a:p>
            <a:r>
              <a:rPr lang="en-GB" b="1" dirty="0"/>
              <a:t>Replace this slide with whatever you’d like.</a:t>
            </a:r>
          </a:p>
          <a:p>
            <a:endParaRPr lang="en-GB" dirty="0"/>
          </a:p>
          <a:p>
            <a:r>
              <a:rPr lang="en-GB" dirty="0"/>
              <a:t>Remember that you only have 2 minutes and you’re advertising your awesome research not trying to explain the whole project. (Hopefully lots of people will come to your poster to find out the details.)</a:t>
            </a:r>
          </a:p>
          <a:p>
            <a:endParaRPr lang="en-GB" dirty="0"/>
          </a:p>
          <a:p>
            <a:r>
              <a:rPr lang="en-GB" dirty="0"/>
              <a:t>The audience is quite diverse but very interested in your work. Make sure to focus on the big picture and explain what’s interesting about your study, be as engaging as you can, and have fun!</a:t>
            </a:r>
            <a:endParaRPr lang="en-GB" dirty="0">
              <a:sym typeface="Wingdings" panose="05000000000000000000" pitchFamily="2" charset="2"/>
            </a:endParaRPr>
          </a:p>
          <a:p>
            <a:endParaRPr lang="en-GB" dirty="0"/>
          </a:p>
          <a:p>
            <a:r>
              <a:rPr lang="en-GB" dirty="0"/>
              <a:t>You may use standard power point animations and there are no constraints on fonts, background colour or content…except:</a:t>
            </a:r>
          </a:p>
          <a:p>
            <a:endParaRPr lang="en-GB" dirty="0"/>
          </a:p>
          <a:p>
            <a:pPr marL="285750" indent="-285750">
              <a:buFont typeface="Arial" panose="020B0604020202020204" pitchFamily="34" charset="0"/>
              <a:buChar char="•"/>
            </a:pPr>
            <a:r>
              <a:rPr lang="en-GB" dirty="0"/>
              <a:t>Do not change the background via the master slide as your slides will be incorporated into a complete slide deck and will therefore need to have this same white template for all slides.</a:t>
            </a:r>
          </a:p>
          <a:p>
            <a:pPr marL="285750" indent="-285750">
              <a:buFont typeface="Arial" panose="020B0604020202020204" pitchFamily="34" charset="0"/>
              <a:buChar char="•"/>
            </a:pPr>
            <a:r>
              <a:rPr lang="en-GB" dirty="0"/>
              <a:t>For the same reason please do not change the size and aspect ratio of the slides (16:9).</a:t>
            </a:r>
          </a:p>
          <a:p>
            <a:pPr marL="285750" indent="-285750">
              <a:buFont typeface="Arial" panose="020B0604020202020204" pitchFamily="34" charset="0"/>
              <a:buChar char="•"/>
            </a:pPr>
            <a:r>
              <a:rPr lang="en-GB" dirty="0"/>
              <a:t>You only get 2 slides. No more. Any additional slides will not be incorporated into the master deck.</a:t>
            </a:r>
          </a:p>
          <a:p>
            <a:endParaRPr lang="en-GB" dirty="0"/>
          </a:p>
          <a:p>
            <a:r>
              <a:rPr lang="en-GB" dirty="0"/>
              <a:t>If you embed videos or link to images you run the risk of them not rendering properly (this happened at the last data blitz – well done Nick for improvising at the last minute). If you want to risk it please give Kirstie </a:t>
            </a:r>
            <a:r>
              <a:rPr lang="en-GB" i="1" dirty="0"/>
              <a:t>as much time as possible</a:t>
            </a:r>
            <a:r>
              <a:rPr lang="en-GB" dirty="0"/>
              <a:t> (</a:t>
            </a:r>
            <a:r>
              <a:rPr lang="en-GB" dirty="0" err="1"/>
              <a:t>eg</a:t>
            </a:r>
            <a:r>
              <a:rPr lang="en-GB" dirty="0"/>
              <a:t> – before Monday morning) to check that the embedding works.</a:t>
            </a:r>
          </a:p>
          <a:p>
            <a:endParaRPr lang="en-GB" dirty="0"/>
          </a:p>
          <a:p>
            <a:r>
              <a:rPr lang="en-GB" dirty="0"/>
              <a:t>Kirstie will compile these slides on a windows machine and they will be shown on a windows laptop at the conference. If you have any doubts on whether your slides are compatible, please make sure to test them on a windows version of PPTX before you send them along.</a:t>
            </a:r>
          </a:p>
        </p:txBody>
      </p:sp>
    </p:spTree>
    <p:extLst>
      <p:ext uri="{BB962C8B-B14F-4D97-AF65-F5344CB8AC3E}">
        <p14:creationId xmlns:p14="http://schemas.microsoft.com/office/powerpoint/2010/main" val="236020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19300"/>
            <a:ext cx="9144000" cy="4025900"/>
          </a:xfrm>
        </p:spPr>
        <p:txBody>
          <a:bodyPr anchor="ctr">
            <a:noAutofit/>
          </a:bodyPr>
          <a:lstStyle/>
          <a:p>
            <a:r>
              <a:rPr lang="en-GB" b="1" dirty="0"/>
              <a:t>Some example slides from the previous Cambridge Neuroscience Data Blitzes</a:t>
            </a:r>
            <a:endParaRPr lang="en-GB" dirty="0"/>
          </a:p>
        </p:txBody>
      </p:sp>
      <p:sp>
        <p:nvSpPr>
          <p:cNvPr id="4" name="TextBox 3">
            <a:extLst>
              <a:ext uri="{FF2B5EF4-FFF2-40B4-BE49-F238E27FC236}">
                <a16:creationId xmlns:a16="http://schemas.microsoft.com/office/drawing/2014/main" id="{6823F40E-3406-401B-9435-CEF7726CE551}"/>
              </a:ext>
            </a:extLst>
          </p:cNvPr>
          <p:cNvSpPr txBox="1"/>
          <p:nvPr/>
        </p:nvSpPr>
        <p:spPr>
          <a:xfrm>
            <a:off x="8747438" y="5222879"/>
            <a:ext cx="3037424" cy="1328023"/>
          </a:xfrm>
          <a:prstGeom prst="roundRect">
            <a:avLst/>
          </a:prstGeom>
          <a:solidFill>
            <a:schemeClr val="accent6">
              <a:lumMod val="20000"/>
              <a:lumOff val="80000"/>
            </a:schemeClr>
          </a:solidFill>
          <a:ln>
            <a:solidFill>
              <a:schemeClr val="accent6">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For your reference. You can delete the following slides when you send yours to Kirstie</a:t>
            </a:r>
          </a:p>
        </p:txBody>
      </p:sp>
      <p:pic>
        <p:nvPicPr>
          <p:cNvPr id="6" name="Picture 5">
            <a:extLst>
              <a:ext uri="{FF2B5EF4-FFF2-40B4-BE49-F238E27FC236}">
                <a16:creationId xmlns:a16="http://schemas.microsoft.com/office/drawing/2014/main" id="{DB2409C0-9845-4951-AE22-5C6F7EA54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49" y="192602"/>
            <a:ext cx="5019761" cy="1260000"/>
          </a:xfrm>
          <a:prstGeom prst="rect">
            <a:avLst/>
          </a:prstGeom>
        </p:spPr>
      </p:pic>
      <p:pic>
        <p:nvPicPr>
          <p:cNvPr id="7" name="Picture 6">
            <a:extLst>
              <a:ext uri="{FF2B5EF4-FFF2-40B4-BE49-F238E27FC236}">
                <a16:creationId xmlns:a16="http://schemas.microsoft.com/office/drawing/2014/main" id="{F5BB763C-D975-4B0E-9445-278909224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1" y="192602"/>
            <a:ext cx="4985867" cy="1260000"/>
          </a:xfrm>
          <a:prstGeom prst="rect">
            <a:avLst/>
          </a:prstGeom>
        </p:spPr>
      </p:pic>
    </p:spTree>
    <p:extLst>
      <p:ext uri="{BB962C8B-B14F-4D97-AF65-F5344CB8AC3E}">
        <p14:creationId xmlns:p14="http://schemas.microsoft.com/office/powerpoint/2010/main" val="129062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200" y="720000"/>
            <a:ext cx="2301898" cy="2880000"/>
          </a:xfrm>
          <a:prstGeom prst="rect">
            <a:avLst/>
          </a:prstGeom>
        </p:spPr>
      </p:pic>
      <p:sp>
        <p:nvSpPr>
          <p:cNvPr id="2" name="Title 1"/>
          <p:cNvSpPr>
            <a:spLocks noGrp="1"/>
          </p:cNvSpPr>
          <p:nvPr>
            <p:ph type="ctrTitle"/>
          </p:nvPr>
        </p:nvSpPr>
        <p:spPr>
          <a:xfrm>
            <a:off x="719999" y="2520000"/>
            <a:ext cx="10753201" cy="3392906"/>
          </a:xfrm>
        </p:spPr>
        <p:txBody>
          <a:bodyPr anchor="ctr">
            <a:normAutofit/>
          </a:bodyPr>
          <a:lstStyle/>
          <a:p>
            <a:r>
              <a:rPr lang="en-GB" dirty="0" err="1"/>
              <a:t>František</a:t>
            </a:r>
            <a:r>
              <a:rPr lang="en-GB" dirty="0"/>
              <a:t> </a:t>
            </a:r>
            <a:r>
              <a:rPr lang="en-GB" dirty="0" err="1"/>
              <a:t>Váša</a:t>
            </a:r>
            <a:br>
              <a:rPr lang="en-GB" sz="4000" dirty="0"/>
            </a:br>
            <a:br>
              <a:rPr lang="en-GB" sz="4000" dirty="0"/>
            </a:br>
            <a:r>
              <a:rPr lang="en-GB" sz="4000" dirty="0"/>
              <a:t>Adolescent development </a:t>
            </a:r>
            <a:br>
              <a:rPr lang="en-GB" sz="4000" dirty="0"/>
            </a:br>
            <a:r>
              <a:rPr lang="en-GB" sz="4000" dirty="0"/>
              <a:t>of structural brain networks</a:t>
            </a:r>
          </a:p>
        </p:txBody>
      </p:sp>
      <p:sp>
        <p:nvSpPr>
          <p:cNvPr id="17" name="TextBox 16">
            <a:extLst>
              <a:ext uri="{FF2B5EF4-FFF2-40B4-BE49-F238E27FC236}">
                <a16:creationId xmlns:a16="http://schemas.microsoft.com/office/drawing/2014/main" id="{F82FC998-C4D1-4543-9055-4E52ECE8D8DB}"/>
              </a:ext>
            </a:extLst>
          </p:cNvPr>
          <p:cNvSpPr txBox="1"/>
          <p:nvPr/>
        </p:nvSpPr>
        <p:spPr>
          <a:xfrm>
            <a:off x="720000" y="720000"/>
            <a:ext cx="1792650" cy="540000"/>
          </a:xfrm>
          <a:prstGeom prst="rect">
            <a:avLst/>
          </a:prstGeom>
          <a:noFill/>
        </p:spPr>
        <p:txBody>
          <a:bodyPr wrap="square" rtlCol="0">
            <a:spAutoFit/>
          </a:bodyPr>
          <a:lstStyle/>
          <a:p>
            <a:r>
              <a:rPr lang="en-GB" sz="2800" dirty="0"/>
              <a:t>Poster #72</a:t>
            </a:r>
          </a:p>
        </p:txBody>
      </p:sp>
    </p:spTree>
    <p:extLst>
      <p:ext uri="{BB962C8B-B14F-4D97-AF65-F5344CB8AC3E}">
        <p14:creationId xmlns:p14="http://schemas.microsoft.com/office/powerpoint/2010/main" val="303760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21" y="1306767"/>
            <a:ext cx="6128039" cy="1773906"/>
          </a:xfrm>
          <a:prstGeom prst="rect">
            <a:avLst/>
          </a:prstGeom>
        </p:spPr>
      </p:pic>
      <p:sp>
        <p:nvSpPr>
          <p:cNvPr id="19" name="Title 1"/>
          <p:cNvSpPr txBox="1">
            <a:spLocks/>
          </p:cNvSpPr>
          <p:nvPr/>
        </p:nvSpPr>
        <p:spPr bwMode="auto">
          <a:xfrm>
            <a:off x="2550143" y="3140633"/>
            <a:ext cx="3898047" cy="398859"/>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r" fontAlgn="auto">
              <a:spcAft>
                <a:spcPts val="0"/>
              </a:spcAft>
              <a:defRPr/>
            </a:pPr>
            <a:r>
              <a:rPr lang="en-US" sz="1500" dirty="0">
                <a:solidFill>
                  <a:schemeClr val="bg1">
                    <a:lumMod val="50000"/>
                  </a:schemeClr>
                </a:solidFill>
                <a:latin typeface="Calibri Light" charset="0"/>
                <a:ea typeface="Calibri Light" charset="0"/>
                <a:cs typeface="Calibri Light" charset="0"/>
              </a:rPr>
              <a:t>Alexander-Bloch et al. </a:t>
            </a:r>
            <a:r>
              <a:rPr lang="en-US" sz="1500" i="1" dirty="0">
                <a:solidFill>
                  <a:schemeClr val="bg1">
                    <a:lumMod val="50000"/>
                  </a:schemeClr>
                </a:solidFill>
                <a:latin typeface="Calibri Light" charset="0"/>
                <a:ea typeface="Calibri Light" charset="0"/>
                <a:cs typeface="Calibri Light" charset="0"/>
              </a:rPr>
              <a:t>Nat. Rev. </a:t>
            </a:r>
            <a:r>
              <a:rPr lang="en-US" sz="1500" i="1" dirty="0" err="1">
                <a:solidFill>
                  <a:schemeClr val="bg1">
                    <a:lumMod val="50000"/>
                  </a:schemeClr>
                </a:solidFill>
                <a:latin typeface="Calibri Light" charset="0"/>
                <a:ea typeface="Calibri Light" charset="0"/>
                <a:cs typeface="Calibri Light" charset="0"/>
              </a:rPr>
              <a:t>Neurosci</a:t>
            </a:r>
            <a:r>
              <a:rPr lang="en-US" sz="1500" i="1" dirty="0">
                <a:solidFill>
                  <a:schemeClr val="bg1">
                    <a:lumMod val="50000"/>
                  </a:schemeClr>
                </a:solidFill>
                <a:latin typeface="Calibri Light" charset="0"/>
                <a:ea typeface="Calibri Light" charset="0"/>
                <a:cs typeface="Calibri Light" charset="0"/>
              </a:rPr>
              <a:t>. </a:t>
            </a:r>
            <a:r>
              <a:rPr lang="en-US" sz="1500" dirty="0">
                <a:solidFill>
                  <a:schemeClr val="bg1">
                    <a:lumMod val="50000"/>
                  </a:schemeClr>
                </a:solidFill>
                <a:latin typeface="Calibri Light" charset="0"/>
                <a:ea typeface="Calibri Light" charset="0"/>
                <a:cs typeface="Calibri Light" charset="0"/>
              </a:rPr>
              <a:t>2013</a:t>
            </a:r>
          </a:p>
        </p:txBody>
      </p:sp>
      <p:grpSp>
        <p:nvGrpSpPr>
          <p:cNvPr id="21" name="Group 20"/>
          <p:cNvGrpSpPr>
            <a:grpSpLocks noChangeAspect="1"/>
          </p:cNvGrpSpPr>
          <p:nvPr/>
        </p:nvGrpSpPr>
        <p:grpSpPr>
          <a:xfrm>
            <a:off x="3314977" y="3839257"/>
            <a:ext cx="2904329" cy="2494909"/>
            <a:chOff x="7130484" y="3816482"/>
            <a:chExt cx="2841296" cy="2440761"/>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0484" y="3816482"/>
              <a:ext cx="2841296" cy="2440761"/>
            </a:xfrm>
            <a:prstGeom prst="rect">
              <a:avLst/>
            </a:prstGeom>
          </p:spPr>
        </p:pic>
        <p:sp>
          <p:nvSpPr>
            <p:cNvPr id="23" name="Rectangle 22"/>
            <p:cNvSpPr>
              <a:spLocks noChangeAspect="1"/>
            </p:cNvSpPr>
            <p:nvPr/>
          </p:nvSpPr>
          <p:spPr>
            <a:xfrm>
              <a:off x="7130484" y="3860981"/>
              <a:ext cx="228393" cy="2426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Light" charset="0"/>
                <a:ea typeface="Calibri Light" charset="0"/>
                <a:cs typeface="Calibri Light" charset="0"/>
              </a:endParaRPr>
            </a:p>
          </p:txBody>
        </p:sp>
      </p:grpSp>
      <p:sp>
        <p:nvSpPr>
          <p:cNvPr id="62" name="Title 1"/>
          <p:cNvSpPr txBox="1">
            <a:spLocks/>
          </p:cNvSpPr>
          <p:nvPr/>
        </p:nvSpPr>
        <p:spPr bwMode="auto">
          <a:xfrm>
            <a:off x="438789" y="6353788"/>
            <a:ext cx="2239735" cy="385422"/>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500" dirty="0">
                <a:solidFill>
                  <a:schemeClr val="bg1">
                    <a:lumMod val="50000"/>
                  </a:schemeClr>
                </a:solidFill>
                <a:latin typeface="Calibri Light" charset="0"/>
                <a:ea typeface="Calibri Light" charset="0"/>
                <a:cs typeface="Calibri Light" charset="0"/>
              </a:rPr>
              <a:t>Zielinski et al. </a:t>
            </a:r>
            <a:r>
              <a:rPr lang="en-US" sz="1500" i="1" dirty="0">
                <a:solidFill>
                  <a:schemeClr val="bg1">
                    <a:lumMod val="50000"/>
                  </a:schemeClr>
                </a:solidFill>
                <a:latin typeface="Calibri Light" charset="0"/>
                <a:ea typeface="Calibri Light" charset="0"/>
                <a:cs typeface="Calibri Light" charset="0"/>
              </a:rPr>
              <a:t>PNAS</a:t>
            </a:r>
            <a:r>
              <a:rPr lang="en-US" sz="1500" dirty="0">
                <a:solidFill>
                  <a:schemeClr val="bg1">
                    <a:lumMod val="50000"/>
                  </a:schemeClr>
                </a:solidFill>
                <a:latin typeface="Calibri Light" charset="0"/>
                <a:ea typeface="Calibri Light" charset="0"/>
                <a:cs typeface="Calibri Light" charset="0"/>
              </a:rPr>
              <a:t> 2010</a:t>
            </a:r>
          </a:p>
        </p:txBody>
      </p:sp>
      <p:sp>
        <p:nvSpPr>
          <p:cNvPr id="63" name="Title 1"/>
          <p:cNvSpPr txBox="1">
            <a:spLocks/>
          </p:cNvSpPr>
          <p:nvPr/>
        </p:nvSpPr>
        <p:spPr bwMode="auto">
          <a:xfrm>
            <a:off x="3268023" y="6365006"/>
            <a:ext cx="3401869" cy="374204"/>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500" dirty="0" err="1">
                <a:solidFill>
                  <a:schemeClr val="bg1">
                    <a:lumMod val="50000"/>
                  </a:schemeClr>
                </a:solidFill>
                <a:latin typeface="Calibri Light" charset="0"/>
                <a:ea typeface="Calibri Light" charset="0"/>
                <a:cs typeface="Calibri Light" charset="0"/>
              </a:rPr>
              <a:t>Khundrakpam</a:t>
            </a:r>
            <a:r>
              <a:rPr lang="en-US" sz="1500" dirty="0">
                <a:solidFill>
                  <a:schemeClr val="bg1">
                    <a:lumMod val="50000"/>
                  </a:schemeClr>
                </a:solidFill>
                <a:latin typeface="Calibri Light" charset="0"/>
                <a:ea typeface="Calibri Light" charset="0"/>
                <a:cs typeface="Calibri Light" charset="0"/>
              </a:rPr>
              <a:t> et al. </a:t>
            </a:r>
            <a:r>
              <a:rPr lang="en-US" sz="1500" i="1" dirty="0" err="1">
                <a:solidFill>
                  <a:schemeClr val="bg1">
                    <a:lumMod val="50000"/>
                  </a:schemeClr>
                </a:solidFill>
                <a:latin typeface="Calibri Light" charset="0"/>
                <a:ea typeface="Calibri Light" charset="0"/>
                <a:cs typeface="Calibri Light" charset="0"/>
              </a:rPr>
              <a:t>Cereb</a:t>
            </a:r>
            <a:r>
              <a:rPr lang="en-US" sz="1500" i="1" dirty="0">
                <a:solidFill>
                  <a:schemeClr val="bg1">
                    <a:lumMod val="50000"/>
                  </a:schemeClr>
                </a:solidFill>
                <a:latin typeface="Calibri Light" charset="0"/>
                <a:ea typeface="Calibri Light" charset="0"/>
                <a:cs typeface="Calibri Light" charset="0"/>
              </a:rPr>
              <a:t>. Cortex</a:t>
            </a:r>
            <a:r>
              <a:rPr lang="en-US" sz="1500" dirty="0">
                <a:solidFill>
                  <a:schemeClr val="bg1">
                    <a:lumMod val="50000"/>
                  </a:schemeClr>
                </a:solidFill>
                <a:latin typeface="Calibri Light" charset="0"/>
                <a:ea typeface="Calibri Light" charset="0"/>
                <a:cs typeface="Calibri Light" charset="0"/>
              </a:rPr>
              <a:t> 2013</a:t>
            </a: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16" y="4457777"/>
            <a:ext cx="2175980" cy="1845316"/>
          </a:xfrm>
          <a:prstGeom prst="rect">
            <a:avLst/>
          </a:prstGeom>
        </p:spPr>
      </p:pic>
      <p:pic>
        <p:nvPicPr>
          <p:cNvPr id="66" name="Picture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229" y="3652529"/>
            <a:ext cx="1364853" cy="754553"/>
          </a:xfrm>
          <a:prstGeom prst="rect">
            <a:avLst/>
          </a:prstGeom>
        </p:spPr>
      </p:pic>
      <p:sp>
        <p:nvSpPr>
          <p:cNvPr id="24" name="Title 1"/>
          <p:cNvSpPr txBox="1">
            <a:spLocks/>
          </p:cNvSpPr>
          <p:nvPr/>
        </p:nvSpPr>
        <p:spPr bwMode="auto">
          <a:xfrm>
            <a:off x="220293" y="114324"/>
            <a:ext cx="6456000" cy="4978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300" dirty="0">
                <a:solidFill>
                  <a:schemeClr val="tx1"/>
                </a:solidFill>
              </a:rPr>
              <a:t>Adolescent development of structural brain networks</a:t>
            </a:r>
            <a:endParaRPr lang="en-US" sz="2300" dirty="0">
              <a:solidFill>
                <a:schemeClr val="tx1"/>
              </a:solidFill>
              <a:latin typeface="Calibri Light" charset="0"/>
              <a:ea typeface="Calibri Light" charset="0"/>
              <a:cs typeface="Calibri Light" charset="0"/>
            </a:endParaRPr>
          </a:p>
        </p:txBody>
      </p:sp>
      <p:cxnSp>
        <p:nvCxnSpPr>
          <p:cNvPr id="26" name="Straight Connector 25"/>
          <p:cNvCxnSpPr/>
          <p:nvPr/>
        </p:nvCxnSpPr>
        <p:spPr>
          <a:xfrm>
            <a:off x="241622" y="1089962"/>
            <a:ext cx="6523489" cy="0"/>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sp>
        <p:nvSpPr>
          <p:cNvPr id="40" name="Title 1"/>
          <p:cNvSpPr txBox="1">
            <a:spLocks/>
          </p:cNvSpPr>
          <p:nvPr/>
        </p:nvSpPr>
        <p:spPr bwMode="auto">
          <a:xfrm>
            <a:off x="122320" y="517005"/>
            <a:ext cx="6676305" cy="52399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000" dirty="0" err="1">
                <a:solidFill>
                  <a:schemeClr val="tx1"/>
                </a:solidFill>
              </a:rPr>
              <a:t>František</a:t>
            </a:r>
            <a:r>
              <a:rPr lang="en-GB" sz="2000" dirty="0">
                <a:solidFill>
                  <a:schemeClr val="tx1"/>
                </a:solidFill>
              </a:rPr>
              <a:t> </a:t>
            </a:r>
            <a:r>
              <a:rPr lang="en-GB" sz="2000" dirty="0" err="1">
                <a:solidFill>
                  <a:schemeClr val="tx1"/>
                </a:solidFill>
              </a:rPr>
              <a:t>Váša</a:t>
            </a:r>
            <a:r>
              <a:rPr lang="en-GB" sz="1800" dirty="0">
                <a:solidFill>
                  <a:schemeClr val="tx1"/>
                </a:solidFill>
              </a:rPr>
              <a:t> | University of Cambridge, Dept. of Psychiatry | </a:t>
            </a:r>
            <a:r>
              <a:rPr lang="en-GB" sz="2200" dirty="0">
                <a:solidFill>
                  <a:schemeClr val="tx1"/>
                </a:solidFill>
              </a:rPr>
              <a:t>#72 </a:t>
            </a:r>
            <a:endParaRPr lang="en-US" sz="2200" dirty="0">
              <a:solidFill>
                <a:schemeClr val="tx1"/>
              </a:solidFill>
              <a:latin typeface="Calibri Light" charset="0"/>
              <a:ea typeface="Calibri Light" charset="0"/>
              <a:cs typeface="Calibri Light" charset="0"/>
            </a:endParaRPr>
          </a:p>
        </p:txBody>
      </p:sp>
      <p:cxnSp>
        <p:nvCxnSpPr>
          <p:cNvPr id="29" name="Straight Connector 28"/>
          <p:cNvCxnSpPr/>
          <p:nvPr/>
        </p:nvCxnSpPr>
        <p:spPr>
          <a:xfrm flipH="1">
            <a:off x="6765111" y="135483"/>
            <a:ext cx="13" cy="954479"/>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688367" y="3405207"/>
            <a:ext cx="647113" cy="486891"/>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6685089" y="2658610"/>
            <a:ext cx="642499" cy="458307"/>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27" name="Picture 26" descr="NSPN_LogoSmal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70238" y="789837"/>
            <a:ext cx="1779844" cy="600250"/>
          </a:xfrm>
          <a:prstGeom prst="rect">
            <a:avLst/>
          </a:prstGeom>
        </p:spPr>
      </p:pic>
    </p:spTree>
    <p:extLst>
      <p:ext uri="{BB962C8B-B14F-4D97-AF65-F5344CB8AC3E}">
        <p14:creationId xmlns:p14="http://schemas.microsoft.com/office/powerpoint/2010/main" val="60884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p:cNvSpPr>
          <p:nvPr/>
        </p:nvSpPr>
        <p:spPr bwMode="auto">
          <a:xfrm>
            <a:off x="7112535" y="79538"/>
            <a:ext cx="1312449" cy="14479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b="1" dirty="0">
                <a:solidFill>
                  <a:schemeClr val="tx1"/>
                </a:solidFill>
              </a:rPr>
              <a:t>E. </a:t>
            </a:r>
            <a:r>
              <a:rPr lang="en-GB" sz="1500" b="1" dirty="0" err="1">
                <a:solidFill>
                  <a:schemeClr val="tx1"/>
                </a:solidFill>
              </a:rPr>
              <a:t>Bullmore</a:t>
            </a:r>
            <a:endParaRPr lang="en-GB" sz="1500" b="1" dirty="0">
              <a:solidFill>
                <a:schemeClr val="tx1"/>
              </a:solidFill>
            </a:endParaRPr>
          </a:p>
          <a:p>
            <a:pPr>
              <a:lnSpc>
                <a:spcPct val="130000"/>
              </a:lnSpc>
            </a:pPr>
            <a:r>
              <a:rPr lang="en-GB" sz="1500" dirty="0">
                <a:solidFill>
                  <a:schemeClr val="tx1"/>
                </a:solidFill>
                <a:latin typeface="Calibri Light" charset="0"/>
                <a:ea typeface="Calibri Light" charset="0"/>
                <a:cs typeface="Calibri Light" charset="0"/>
              </a:rPr>
              <a:t>O. </a:t>
            </a:r>
            <a:r>
              <a:rPr lang="en-GB" sz="1500" dirty="0" err="1">
                <a:solidFill>
                  <a:schemeClr val="tx1"/>
                </a:solidFill>
                <a:latin typeface="Calibri Light" charset="0"/>
                <a:ea typeface="Calibri Light" charset="0"/>
                <a:cs typeface="Calibri Light" charset="0"/>
              </a:rPr>
              <a:t>Sporns</a:t>
            </a:r>
            <a:endParaRPr lang="en-GB" sz="1500" dirty="0">
              <a:solidFill>
                <a:schemeClr val="tx1"/>
              </a:solidFill>
              <a:latin typeface="Calibri Light" charset="0"/>
              <a:ea typeface="Calibri Light" charset="0"/>
              <a:cs typeface="Calibri Light" charset="0"/>
            </a:endParaRPr>
          </a:p>
          <a:p>
            <a:pPr>
              <a:lnSpc>
                <a:spcPct val="130000"/>
              </a:lnSpc>
            </a:pPr>
            <a:r>
              <a:rPr lang="en-GB" sz="1500" dirty="0">
                <a:solidFill>
                  <a:schemeClr val="tx1"/>
                </a:solidFill>
                <a:latin typeface="Calibri Light" charset="0"/>
                <a:ea typeface="Calibri Light" charset="0"/>
                <a:cs typeface="Calibri Light" charset="0"/>
              </a:rPr>
              <a:t>J. Seidlitz</a:t>
            </a:r>
          </a:p>
          <a:p>
            <a:pPr>
              <a:lnSpc>
                <a:spcPct val="130000"/>
              </a:lnSpc>
            </a:pPr>
            <a:r>
              <a:rPr lang="en-GB" sz="1500" dirty="0">
                <a:solidFill>
                  <a:schemeClr val="tx1"/>
                </a:solidFill>
                <a:latin typeface="Calibri Light" charset="0"/>
                <a:ea typeface="Calibri Light" charset="0"/>
                <a:cs typeface="Calibri Light" charset="0"/>
              </a:rPr>
              <a:t>K. Whitaker</a:t>
            </a:r>
          </a:p>
        </p:txBody>
      </p:sp>
      <p:pic>
        <p:nvPicPr>
          <p:cNvPr id="35" name="Picture 34" descr="Wellcome_Strategic_Award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402" y="5835310"/>
            <a:ext cx="2230279" cy="696962"/>
          </a:xfrm>
          <a:prstGeom prst="rect">
            <a:avLst/>
          </a:prstGeom>
        </p:spPr>
      </p:pic>
      <p:pic>
        <p:nvPicPr>
          <p:cNvPr id="37" name="Picture 36" descr="Gates Cambridge 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738" y="5509873"/>
            <a:ext cx="2097424" cy="1211012"/>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83" y="5860275"/>
            <a:ext cx="1459042" cy="50549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955" y="5845417"/>
            <a:ext cx="2385283" cy="22262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544" y="2507819"/>
            <a:ext cx="2838259" cy="2322211"/>
          </a:xfrm>
          <a:prstGeom prst="rect">
            <a:avLst/>
          </a:prstGeom>
        </p:spPr>
      </p:pic>
      <p:sp>
        <p:nvSpPr>
          <p:cNvPr id="71" name="Title 1"/>
          <p:cNvSpPr txBox="1">
            <a:spLocks/>
          </p:cNvSpPr>
          <p:nvPr/>
        </p:nvSpPr>
        <p:spPr bwMode="auto">
          <a:xfrm>
            <a:off x="2529779" y="6113022"/>
            <a:ext cx="1977096" cy="4170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800">
                <a:solidFill>
                  <a:schemeClr val="tx1"/>
                </a:solidFill>
                <a:latin typeface="Calibri Light" charset="0"/>
                <a:ea typeface="Calibri Light" charset="0"/>
                <a:cs typeface="Calibri Light" charset="0"/>
              </a:rPr>
              <a:t>(in press)</a:t>
            </a:r>
            <a:endParaRPr lang="en-US" sz="1800" dirty="0">
              <a:solidFill>
                <a:schemeClr val="tx1"/>
              </a:solidFill>
              <a:latin typeface="Calibri Light" charset="0"/>
              <a:ea typeface="Calibri Light" charset="0"/>
              <a:cs typeface="Calibri Light" charset="0"/>
            </a:endParaRPr>
          </a:p>
        </p:txBody>
      </p:sp>
      <p:sp>
        <p:nvSpPr>
          <p:cNvPr id="73" name="Title 1"/>
          <p:cNvSpPr txBox="1">
            <a:spLocks/>
          </p:cNvSpPr>
          <p:nvPr/>
        </p:nvSpPr>
        <p:spPr bwMode="auto">
          <a:xfrm>
            <a:off x="7143281" y="5239196"/>
            <a:ext cx="2795023" cy="47559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800" dirty="0">
                <a:solidFill>
                  <a:schemeClr val="tx1"/>
                </a:solidFill>
                <a:latin typeface="Calibri Light" charset="0"/>
                <a:ea typeface="Calibri Light" charset="0"/>
                <a:cs typeface="Calibri Light" charset="0"/>
              </a:rPr>
              <a:t>Generously supported by:</a:t>
            </a:r>
          </a:p>
        </p:txBody>
      </p:sp>
      <p:sp>
        <p:nvSpPr>
          <p:cNvPr id="74" name="Title 1"/>
          <p:cNvSpPr txBox="1">
            <a:spLocks/>
          </p:cNvSpPr>
          <p:nvPr/>
        </p:nvSpPr>
        <p:spPr bwMode="auto">
          <a:xfrm>
            <a:off x="611342" y="5239196"/>
            <a:ext cx="4016163" cy="47559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800" dirty="0">
                <a:solidFill>
                  <a:schemeClr val="tx1"/>
                </a:solidFill>
                <a:latin typeface="Calibri Light" charset="0"/>
                <a:ea typeface="Calibri Light" charset="0"/>
                <a:cs typeface="Calibri Light" charset="0"/>
              </a:rPr>
              <a:t>Paper (and code, and data) available:</a:t>
            </a:r>
          </a:p>
        </p:txBody>
      </p:sp>
      <p:sp>
        <p:nvSpPr>
          <p:cNvPr id="75" name="Title 1"/>
          <p:cNvSpPr txBox="1">
            <a:spLocks/>
          </p:cNvSpPr>
          <p:nvPr/>
        </p:nvSpPr>
        <p:spPr bwMode="auto">
          <a:xfrm>
            <a:off x="220293" y="114324"/>
            <a:ext cx="6456000" cy="4978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300" dirty="0">
                <a:solidFill>
                  <a:schemeClr val="tx1"/>
                </a:solidFill>
              </a:rPr>
              <a:t>Adolescent development of structural brain networks</a:t>
            </a:r>
            <a:endParaRPr lang="en-US" sz="2300" dirty="0">
              <a:solidFill>
                <a:schemeClr val="tx1"/>
              </a:solidFill>
              <a:latin typeface="Calibri Light" charset="0"/>
              <a:ea typeface="Calibri Light" charset="0"/>
              <a:cs typeface="Calibri Light" charset="0"/>
            </a:endParaRPr>
          </a:p>
        </p:txBody>
      </p:sp>
      <p:cxnSp>
        <p:nvCxnSpPr>
          <p:cNvPr id="76" name="Straight Connector 75"/>
          <p:cNvCxnSpPr/>
          <p:nvPr/>
        </p:nvCxnSpPr>
        <p:spPr>
          <a:xfrm>
            <a:off x="241622" y="1089962"/>
            <a:ext cx="6523489" cy="0"/>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sp>
        <p:nvSpPr>
          <p:cNvPr id="80" name="Title 1"/>
          <p:cNvSpPr txBox="1">
            <a:spLocks/>
          </p:cNvSpPr>
          <p:nvPr/>
        </p:nvSpPr>
        <p:spPr bwMode="auto">
          <a:xfrm>
            <a:off x="817546" y="2247913"/>
            <a:ext cx="1942341" cy="27454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500" dirty="0">
                <a:solidFill>
                  <a:schemeClr val="tx1"/>
                </a:solidFill>
                <a:latin typeface="Calibri Light" charset="0"/>
                <a:ea typeface="Calibri Light" charset="0"/>
                <a:cs typeface="Calibri Light" charset="0"/>
              </a:rPr>
              <a:t>r</a:t>
            </a:r>
            <a:r>
              <a:rPr lang="en-US" sz="1500" baseline="30000" dirty="0">
                <a:solidFill>
                  <a:schemeClr val="tx1"/>
                </a:solidFill>
                <a:latin typeface="Calibri Light" charset="0"/>
                <a:ea typeface="Calibri Light" charset="0"/>
                <a:cs typeface="Calibri Light" charset="0"/>
              </a:rPr>
              <a:t>2</a:t>
            </a:r>
            <a:r>
              <a:rPr lang="en-US" sz="1500" baseline="-25000" dirty="0">
                <a:solidFill>
                  <a:schemeClr val="tx1"/>
                </a:solidFill>
                <a:latin typeface="Calibri Light" charset="0"/>
                <a:ea typeface="Calibri Light" charset="0"/>
                <a:cs typeface="Calibri Light" charset="0"/>
              </a:rPr>
              <a:t>adj</a:t>
            </a:r>
            <a:r>
              <a:rPr lang="en-US" sz="1500" dirty="0">
                <a:solidFill>
                  <a:schemeClr val="tx1"/>
                </a:solidFill>
                <a:latin typeface="Calibri Light" charset="0"/>
                <a:ea typeface="Calibri Light" charset="0"/>
                <a:cs typeface="Calibri Light" charset="0"/>
              </a:rPr>
              <a:t> = 0.81, p</a:t>
            </a:r>
            <a:r>
              <a:rPr lang="en-US" sz="1500" baseline="-25000" dirty="0">
                <a:solidFill>
                  <a:schemeClr val="tx1"/>
                </a:solidFill>
                <a:latin typeface="Calibri Light" charset="0"/>
                <a:ea typeface="Calibri Light" charset="0"/>
                <a:cs typeface="Calibri Light" charset="0"/>
              </a:rPr>
              <a:t> </a:t>
            </a:r>
            <a:r>
              <a:rPr lang="en-US" sz="1500" dirty="0">
                <a:solidFill>
                  <a:schemeClr val="tx1"/>
                </a:solidFill>
                <a:latin typeface="Calibri Light" charset="0"/>
                <a:ea typeface="Calibri Light" charset="0"/>
                <a:cs typeface="Calibri Light" charset="0"/>
              </a:rPr>
              <a:t>= </a:t>
            </a:r>
            <a:r>
              <a:rPr lang="is-IS" sz="1500" dirty="0">
                <a:solidFill>
                  <a:schemeClr val="tx1"/>
                </a:solidFill>
                <a:latin typeface="Calibri Light" charset="0"/>
                <a:ea typeface="Calibri Light" charset="0"/>
                <a:cs typeface="Calibri Light" charset="0"/>
              </a:rPr>
              <a:t>0.0069</a:t>
            </a:r>
          </a:p>
        </p:txBody>
      </p:sp>
      <p:sp>
        <p:nvSpPr>
          <p:cNvPr id="50" name="Title 1"/>
          <p:cNvSpPr txBox="1">
            <a:spLocks/>
          </p:cNvSpPr>
          <p:nvPr/>
        </p:nvSpPr>
        <p:spPr bwMode="auto">
          <a:xfrm>
            <a:off x="122320" y="517005"/>
            <a:ext cx="6676305" cy="52399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000" dirty="0" err="1">
                <a:solidFill>
                  <a:schemeClr val="tx1"/>
                </a:solidFill>
              </a:rPr>
              <a:t>František</a:t>
            </a:r>
            <a:r>
              <a:rPr lang="en-GB" sz="2000" dirty="0">
                <a:solidFill>
                  <a:schemeClr val="tx1"/>
                </a:solidFill>
              </a:rPr>
              <a:t> </a:t>
            </a:r>
            <a:r>
              <a:rPr lang="en-GB" sz="2000" dirty="0" err="1">
                <a:solidFill>
                  <a:schemeClr val="tx1"/>
                </a:solidFill>
              </a:rPr>
              <a:t>Váša</a:t>
            </a:r>
            <a:r>
              <a:rPr lang="en-GB" sz="1800" dirty="0">
                <a:solidFill>
                  <a:schemeClr val="tx1"/>
                </a:solidFill>
              </a:rPr>
              <a:t> | University of Cambridge, Dept. of Psychiatry | </a:t>
            </a:r>
            <a:r>
              <a:rPr lang="en-GB" sz="2200" dirty="0">
                <a:solidFill>
                  <a:schemeClr val="tx1"/>
                </a:solidFill>
              </a:rPr>
              <a:t>#72 </a:t>
            </a:r>
            <a:endParaRPr lang="en-US" sz="2200" dirty="0">
              <a:solidFill>
                <a:schemeClr val="tx1"/>
              </a:solidFill>
              <a:latin typeface="Calibri Light" charset="0"/>
              <a:ea typeface="Calibri Light" charset="0"/>
              <a:cs typeface="Calibri Light" charset="0"/>
            </a:endParaRPr>
          </a:p>
        </p:txBody>
      </p:sp>
      <p:sp>
        <p:nvSpPr>
          <p:cNvPr id="52" name="Title 1"/>
          <p:cNvSpPr txBox="1">
            <a:spLocks/>
          </p:cNvSpPr>
          <p:nvPr/>
        </p:nvSpPr>
        <p:spPr bwMode="auto">
          <a:xfrm>
            <a:off x="8262773" y="91154"/>
            <a:ext cx="1684965" cy="1413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dirty="0">
                <a:solidFill>
                  <a:schemeClr val="tx1"/>
                </a:solidFill>
                <a:latin typeface="Calibri Light" charset="0"/>
                <a:ea typeface="Calibri Light" charset="0"/>
                <a:cs typeface="Calibri Light" charset="0"/>
              </a:rPr>
              <a:t>R. Romero-Garcia</a:t>
            </a:r>
          </a:p>
          <a:p>
            <a:pPr>
              <a:lnSpc>
                <a:spcPct val="130000"/>
              </a:lnSpc>
            </a:pPr>
            <a:r>
              <a:rPr lang="en-GB" sz="1500" dirty="0">
                <a:solidFill>
                  <a:schemeClr val="tx1"/>
                </a:solidFill>
                <a:latin typeface="Calibri Light" charset="0"/>
                <a:ea typeface="Calibri Light" charset="0"/>
                <a:cs typeface="Calibri Light" charset="0"/>
              </a:rPr>
              <a:t>G. Rosenthal</a:t>
            </a:r>
          </a:p>
          <a:p>
            <a:pPr>
              <a:lnSpc>
                <a:spcPct val="130000"/>
              </a:lnSpc>
            </a:pPr>
            <a:r>
              <a:rPr lang="en-US" sz="1500" dirty="0">
                <a:solidFill>
                  <a:schemeClr val="tx1"/>
                </a:solidFill>
                <a:latin typeface="Calibri Light" charset="0"/>
                <a:ea typeface="Calibri Light" charset="0"/>
                <a:cs typeface="Calibri Light" charset="0"/>
              </a:rPr>
              <a:t>A. Alexander-Bloch</a:t>
            </a:r>
          </a:p>
        </p:txBody>
      </p:sp>
      <p:sp>
        <p:nvSpPr>
          <p:cNvPr id="56" name="Title 1"/>
          <p:cNvSpPr txBox="1">
            <a:spLocks/>
          </p:cNvSpPr>
          <p:nvPr/>
        </p:nvSpPr>
        <p:spPr bwMode="auto">
          <a:xfrm>
            <a:off x="9947738" y="91154"/>
            <a:ext cx="1979706" cy="1413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dirty="0">
                <a:solidFill>
                  <a:schemeClr val="tx1"/>
                </a:solidFill>
                <a:latin typeface="Calibri Light" charset="0"/>
                <a:ea typeface="Calibri Light" charset="0"/>
                <a:cs typeface="Calibri Light" charset="0"/>
              </a:rPr>
              <a:t>P. </a:t>
            </a:r>
            <a:r>
              <a:rPr lang="en-GB" sz="1500" dirty="0" err="1">
                <a:solidFill>
                  <a:schemeClr val="tx1"/>
                </a:solidFill>
                <a:latin typeface="Calibri Light" charset="0"/>
                <a:ea typeface="Calibri Light" charset="0"/>
                <a:cs typeface="Calibri Light" charset="0"/>
              </a:rPr>
              <a:t>Vértes</a:t>
            </a:r>
            <a:endParaRPr lang="en-US" sz="1500" dirty="0">
              <a:solidFill>
                <a:schemeClr val="tx1"/>
              </a:solidFill>
              <a:latin typeface="Calibri Light" charset="0"/>
              <a:ea typeface="Calibri Light" charset="0"/>
              <a:cs typeface="Calibri Light" charset="0"/>
            </a:endParaRPr>
          </a:p>
          <a:p>
            <a:pPr>
              <a:lnSpc>
                <a:spcPct val="130000"/>
              </a:lnSpc>
            </a:pPr>
            <a:r>
              <a:rPr lang="en-US" sz="1500" dirty="0">
                <a:solidFill>
                  <a:schemeClr val="tx1"/>
                </a:solidFill>
                <a:latin typeface="Calibri Light" charset="0"/>
                <a:ea typeface="Calibri Light" charset="0"/>
                <a:cs typeface="Calibri Light" charset="0"/>
              </a:rPr>
              <a:t>M. Shinn</a:t>
            </a:r>
          </a:p>
          <a:p>
            <a:pPr>
              <a:lnSpc>
                <a:spcPct val="130000"/>
              </a:lnSpc>
            </a:pPr>
            <a:r>
              <a:rPr lang="en-US" sz="1500" dirty="0">
                <a:solidFill>
                  <a:schemeClr val="tx1"/>
                </a:solidFill>
                <a:latin typeface="Calibri Light" charset="0"/>
                <a:ea typeface="Calibri Light" charset="0"/>
                <a:cs typeface="Calibri Light" charset="0"/>
              </a:rPr>
              <a:t>I. </a:t>
            </a:r>
            <a:r>
              <a:rPr lang="en-US" sz="1500" dirty="0" err="1">
                <a:solidFill>
                  <a:schemeClr val="tx1"/>
                </a:solidFill>
                <a:latin typeface="Calibri Light" charset="0"/>
                <a:ea typeface="Calibri Light" charset="0"/>
                <a:cs typeface="Calibri Light" charset="0"/>
              </a:rPr>
              <a:t>Goodyer</a:t>
            </a:r>
            <a:endParaRPr lang="en-US" sz="1500" dirty="0">
              <a:solidFill>
                <a:schemeClr val="tx1"/>
              </a:solidFill>
              <a:latin typeface="Calibri Light" charset="0"/>
              <a:ea typeface="Calibri Light" charset="0"/>
              <a:cs typeface="Calibri Light" charset="0"/>
            </a:endParaRPr>
          </a:p>
          <a:p>
            <a:pPr>
              <a:lnSpc>
                <a:spcPct val="130000"/>
              </a:lnSpc>
            </a:pPr>
            <a:endParaRPr lang="en-US" sz="1500" dirty="0">
              <a:solidFill>
                <a:schemeClr val="tx1"/>
              </a:solidFill>
              <a:latin typeface="Calibri Light" charset="0"/>
              <a:ea typeface="Calibri Light" charset="0"/>
              <a:cs typeface="Calibri Light" charset="0"/>
            </a:endParaRPr>
          </a:p>
        </p:txBody>
      </p:sp>
      <p:sp>
        <p:nvSpPr>
          <p:cNvPr id="59" name="Title 1"/>
          <p:cNvSpPr txBox="1">
            <a:spLocks/>
          </p:cNvSpPr>
          <p:nvPr/>
        </p:nvSpPr>
        <p:spPr bwMode="auto">
          <a:xfrm>
            <a:off x="11113936" y="91154"/>
            <a:ext cx="1062741" cy="1413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US" sz="1500" dirty="0">
                <a:solidFill>
                  <a:schemeClr val="tx1"/>
                </a:solidFill>
                <a:latin typeface="Calibri Light" charset="0"/>
                <a:ea typeface="Calibri Light" charset="0"/>
                <a:cs typeface="Calibri Light" charset="0"/>
              </a:rPr>
              <a:t>P. Jones</a:t>
            </a:r>
          </a:p>
          <a:p>
            <a:pPr>
              <a:lnSpc>
                <a:spcPct val="130000"/>
              </a:lnSpc>
            </a:pPr>
            <a:r>
              <a:rPr lang="en-US" sz="1500" dirty="0">
                <a:solidFill>
                  <a:schemeClr val="tx1"/>
                </a:solidFill>
                <a:latin typeface="Calibri Light" charset="0"/>
                <a:ea typeface="Calibri Light" charset="0"/>
                <a:cs typeface="Calibri Light" charset="0"/>
              </a:rPr>
              <a:t>R. Dolan</a:t>
            </a:r>
          </a:p>
          <a:p>
            <a:pPr>
              <a:lnSpc>
                <a:spcPct val="130000"/>
              </a:lnSpc>
            </a:pPr>
            <a:r>
              <a:rPr lang="en-US" sz="1500" dirty="0">
                <a:solidFill>
                  <a:schemeClr val="tx1"/>
                </a:solidFill>
                <a:latin typeface="Calibri Light" charset="0"/>
                <a:ea typeface="Calibri Light" charset="0"/>
                <a:cs typeface="Calibri Light" charset="0"/>
              </a:rPr>
              <a:t>P. </a:t>
            </a:r>
            <a:r>
              <a:rPr lang="en-US" sz="1500" dirty="0" err="1">
                <a:solidFill>
                  <a:schemeClr val="tx1"/>
                </a:solidFill>
                <a:latin typeface="Calibri Light" charset="0"/>
                <a:ea typeface="Calibri Light" charset="0"/>
                <a:cs typeface="Calibri Light" charset="0"/>
              </a:rPr>
              <a:t>Fonagy</a:t>
            </a:r>
            <a:endParaRPr lang="en-US" sz="1500" dirty="0">
              <a:solidFill>
                <a:schemeClr val="tx1"/>
              </a:solidFill>
              <a:latin typeface="Calibri Light" charset="0"/>
              <a:ea typeface="Calibri Light" charset="0"/>
              <a:cs typeface="Calibri Light" charset="0"/>
            </a:endParaRPr>
          </a:p>
        </p:txBody>
      </p:sp>
      <p:cxnSp>
        <p:nvCxnSpPr>
          <p:cNvPr id="62" name="Straight Connector 61"/>
          <p:cNvCxnSpPr/>
          <p:nvPr/>
        </p:nvCxnSpPr>
        <p:spPr>
          <a:xfrm flipH="1">
            <a:off x="6765111" y="135483"/>
            <a:ext cx="13" cy="954479"/>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sp>
        <p:nvSpPr>
          <p:cNvPr id="78" name="Title 1"/>
          <p:cNvSpPr txBox="1">
            <a:spLocks/>
          </p:cNvSpPr>
          <p:nvPr/>
        </p:nvSpPr>
        <p:spPr bwMode="auto">
          <a:xfrm>
            <a:off x="9947738" y="1002492"/>
            <a:ext cx="2077809" cy="4639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dirty="0">
                <a:solidFill>
                  <a:schemeClr val="tx1"/>
                </a:solidFill>
              </a:rPr>
              <a:t>+ the NSPN Consortium</a:t>
            </a:r>
            <a:endParaRPr lang="en-GB" sz="1500" dirty="0">
              <a:solidFill>
                <a:schemeClr val="tx1"/>
              </a:solidFill>
              <a:latin typeface="Calibri Light" charset="0"/>
              <a:ea typeface="Calibri Light" charset="0"/>
              <a:cs typeface="Calibri Light" charset="0"/>
            </a:endParaRPr>
          </a:p>
        </p:txBody>
      </p:sp>
      <p:pic>
        <p:nvPicPr>
          <p:cNvPr id="81" name="Picture 80" descr="NSPN_LogoSmall.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1271" y="5807661"/>
            <a:ext cx="1824877" cy="615437"/>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545" y="2397609"/>
            <a:ext cx="2624773" cy="2534845"/>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34464" y="2397609"/>
            <a:ext cx="2624773" cy="2534845"/>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62949" y="2299751"/>
            <a:ext cx="3082450" cy="2530279"/>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62949" y="2299751"/>
            <a:ext cx="3082450" cy="2530279"/>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62949" y="2299751"/>
            <a:ext cx="3082450" cy="2530279"/>
          </a:xfrm>
          <a:prstGeom prst="rect">
            <a:avLst/>
          </a:prstGeom>
        </p:spPr>
      </p:pic>
      <p:sp>
        <p:nvSpPr>
          <p:cNvPr id="82" name="Title 1"/>
          <p:cNvSpPr txBox="1">
            <a:spLocks/>
          </p:cNvSpPr>
          <p:nvPr/>
        </p:nvSpPr>
        <p:spPr bwMode="auto">
          <a:xfrm>
            <a:off x="258978" y="1553611"/>
            <a:ext cx="3059476" cy="459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GB" sz="2000" dirty="0">
                <a:solidFill>
                  <a:schemeClr val="tx1"/>
                </a:solidFill>
                <a:latin typeface="Calibri Light" charset="0"/>
                <a:ea typeface="Calibri Light" charset="0"/>
                <a:cs typeface="Calibri Light" charset="0"/>
              </a:rPr>
              <a:t>Global development</a:t>
            </a:r>
            <a:endParaRPr lang="is-IS" sz="2000" dirty="0">
              <a:solidFill>
                <a:schemeClr val="tx1"/>
              </a:solidFill>
              <a:latin typeface="Calibri Light" charset="0"/>
              <a:ea typeface="Calibri Light" charset="0"/>
              <a:cs typeface="Calibri Light" charset="0"/>
            </a:endParaRPr>
          </a:p>
        </p:txBody>
      </p:sp>
      <p:sp>
        <p:nvSpPr>
          <p:cNvPr id="83" name="Title 1"/>
          <p:cNvSpPr txBox="1">
            <a:spLocks/>
          </p:cNvSpPr>
          <p:nvPr/>
        </p:nvSpPr>
        <p:spPr bwMode="auto">
          <a:xfrm>
            <a:off x="6098078" y="1557438"/>
            <a:ext cx="3059476" cy="459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GB" sz="2000" dirty="0">
                <a:solidFill>
                  <a:schemeClr val="tx1"/>
                </a:solidFill>
                <a:latin typeface="Calibri Light" charset="0"/>
                <a:ea typeface="Calibri Light" charset="0"/>
                <a:cs typeface="Calibri Light" charset="0"/>
              </a:rPr>
              <a:t>Local development</a:t>
            </a:r>
            <a:endParaRPr lang="is-IS" sz="2000" dirty="0">
              <a:solidFill>
                <a:schemeClr val="tx1"/>
              </a:solidFill>
              <a:latin typeface="Calibri Light" charset="0"/>
              <a:ea typeface="Calibri Light" charset="0"/>
              <a:cs typeface="Calibri Light" charset="0"/>
            </a:endParaRPr>
          </a:p>
        </p:txBody>
      </p:sp>
      <p:sp>
        <p:nvSpPr>
          <p:cNvPr id="84" name="Title 1"/>
          <p:cNvSpPr txBox="1">
            <a:spLocks/>
          </p:cNvSpPr>
          <p:nvPr/>
        </p:nvSpPr>
        <p:spPr bwMode="auto">
          <a:xfrm>
            <a:off x="3489460" y="2198449"/>
            <a:ext cx="2755939" cy="3155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600" dirty="0">
                <a:solidFill>
                  <a:schemeClr val="tx1"/>
                </a:solidFill>
                <a:latin typeface="Calibri Light" charset="0"/>
                <a:ea typeface="Calibri Light" charset="0"/>
                <a:cs typeface="Calibri Light" charset="0"/>
              </a:rPr>
              <a:t>example region: left DLPFC</a:t>
            </a:r>
          </a:p>
        </p:txBody>
      </p:sp>
      <p:sp>
        <p:nvSpPr>
          <p:cNvPr id="29" name="Left Bracket 28"/>
          <p:cNvSpPr/>
          <p:nvPr/>
        </p:nvSpPr>
        <p:spPr>
          <a:xfrm rot="16200000" flipH="1">
            <a:off x="7492822" y="-2286993"/>
            <a:ext cx="72407" cy="8774248"/>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ectangle 84"/>
          <p:cNvSpPr/>
          <p:nvPr/>
        </p:nvSpPr>
        <p:spPr>
          <a:xfrm>
            <a:off x="211583" y="5191977"/>
            <a:ext cx="4605715" cy="1483727"/>
          </a:xfrm>
          <a:prstGeom prst="rect">
            <a:avLst/>
          </a:prstGeom>
          <a:no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040688" y="5191977"/>
            <a:ext cx="6956699" cy="1483727"/>
          </a:xfrm>
          <a:prstGeom prst="rect">
            <a:avLst/>
          </a:prstGeom>
          <a:no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p:cNvSpPr txBox="1">
            <a:spLocks/>
          </p:cNvSpPr>
          <p:nvPr/>
        </p:nvSpPr>
        <p:spPr bwMode="auto">
          <a:xfrm>
            <a:off x="6925117" y="85306"/>
            <a:ext cx="234921" cy="4498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a:solidFill>
                  <a:schemeClr val="tx1"/>
                </a:solidFill>
              </a:rPr>
              <a:t>+</a:t>
            </a:r>
            <a:endParaRPr lang="en-GB" sz="1500" dirty="0">
              <a:solidFill>
                <a:schemeClr val="tx1"/>
              </a:solidFill>
              <a:latin typeface="Calibri Light" charset="0"/>
              <a:ea typeface="Calibri Light" charset="0"/>
              <a:cs typeface="Calibri Light" charset="0"/>
            </a:endParaRPr>
          </a:p>
        </p:txBody>
      </p:sp>
      <p:sp>
        <p:nvSpPr>
          <p:cNvPr id="38" name="Equal 37"/>
          <p:cNvSpPr/>
          <p:nvPr/>
        </p:nvSpPr>
        <p:spPr>
          <a:xfrm>
            <a:off x="9757522" y="6073272"/>
            <a:ext cx="263514" cy="237218"/>
          </a:xfrm>
          <a:prstGeom prst="mathEqual">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907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1" grpId="0"/>
      <p:bldP spid="73" grpId="0"/>
      <p:bldP spid="74" grpId="0"/>
      <p:bldP spid="52" grpId="0"/>
      <p:bldP spid="56" grpId="0"/>
      <p:bldP spid="59" grpId="0"/>
      <p:bldP spid="78" grpId="0"/>
      <p:bldP spid="83" grpId="0"/>
      <p:bldP spid="84" grpId="0"/>
      <p:bldP spid="29" grpId="0" animBg="1"/>
      <p:bldP spid="85" grpId="0" animBg="1"/>
      <p:bldP spid="33" grpId="0" animBg="1"/>
      <p:bldP spid="34" grpId="0"/>
      <p:bldP spid="3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934</Words>
  <Application>Microsoft Office PowerPoint</Application>
  <PresentationFormat>Widescreen</PresentationFormat>
  <Paragraphs>103</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ＭＳ Ｐゴシック</vt:lpstr>
      <vt:lpstr>Arial</vt:lpstr>
      <vt:lpstr>Calibri</vt:lpstr>
      <vt:lpstr>Calibri Light</vt:lpstr>
      <vt:lpstr>Wingdings</vt:lpstr>
      <vt:lpstr>Office Theme</vt:lpstr>
      <vt:lpstr>Early Career Investigator Data Blitz</vt:lpstr>
      <vt:lpstr>[NAME]  [poster title]</vt:lpstr>
      <vt:lpstr>[NAME]  [poster title]</vt:lpstr>
      <vt:lpstr>PowerPoint Presentation</vt:lpstr>
      <vt:lpstr>PowerPoint Presentation</vt:lpstr>
      <vt:lpstr>Some example slides from the previous Cambridge Neuroscience Data Blitzes</vt:lpstr>
      <vt:lpstr>František Váša  Adolescent development  of structural brain networks</vt:lpstr>
      <vt:lpstr>PowerPoint Presentation</vt:lpstr>
      <vt:lpstr>PowerPoint Presentation</vt:lpstr>
      <vt:lpstr>James Hockley  Molecular Profiling Of Colonic Sensory Neurons By In Vivo Retrograde Labelling And Single-Cell RNA Sequencing</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Career Investigator Data Blitz</dc:title>
  <dc:creator>Kirstie Whitaker</dc:creator>
  <cp:lastModifiedBy>Kirstie Whitaker</cp:lastModifiedBy>
  <cp:revision>11</cp:revision>
  <dcterms:created xsi:type="dcterms:W3CDTF">2017-08-31T09:43:48Z</dcterms:created>
  <dcterms:modified xsi:type="dcterms:W3CDTF">2018-03-11T21:56:51Z</dcterms:modified>
</cp:coreProperties>
</file>